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83" r:id="rId2"/>
    <p:sldId id="352" r:id="rId3"/>
    <p:sldId id="353" r:id="rId4"/>
    <p:sldId id="341" r:id="rId5"/>
    <p:sldId id="342" r:id="rId6"/>
    <p:sldId id="343" r:id="rId7"/>
    <p:sldId id="355" r:id="rId8"/>
    <p:sldId id="350" r:id="rId9"/>
    <p:sldId id="347" r:id="rId10"/>
    <p:sldId id="328" r:id="rId11"/>
    <p:sldId id="337" r:id="rId12"/>
    <p:sldId id="356" r:id="rId13"/>
    <p:sldId id="336" r:id="rId14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Pilař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35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180" y="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7D3098-B3C9-4D68-A717-B58E16CBA578}" type="datetimeFigureOut">
              <a:rPr lang="cs-CZ"/>
              <a:pPr>
                <a:defRPr/>
              </a:pPr>
              <a:t>12.11.2024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Po kliknutí můžete upravovat styly textu v předloze.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76D52914-234B-4FC2-955B-65538286571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DAFFBC-6936-4CF9-B78B-A772C7FB1D55}" type="datetime1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12.11.2024</a:t>
            </a:fld>
            <a:endParaRPr lang="cs-CZ" altLang="cs-CZ" smtClean="0">
              <a:solidFill>
                <a:srgbClr val="000000"/>
              </a:solidFill>
            </a:endParaRPr>
          </a:p>
        </p:txBody>
      </p:sp>
      <p:sp>
        <p:nvSpPr>
          <p:cNvPr id="2048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AA0882B-9FF6-4662-9BFA-288E69F252A1}" type="slidenum">
              <a:rPr lang="cs-CZ" altLang="cs-CZ">
                <a:solidFill>
                  <a:srgbClr val="000000"/>
                </a:solidFill>
              </a:rPr>
              <a:pPr/>
              <a:t>1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2048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5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/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863" y="5870575"/>
            <a:ext cx="1600200" cy="377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BA60B-FBD7-4848-A030-4AD5271CB632}" type="datetime5">
              <a:rPr lang="en-US"/>
              <a:pPr>
                <a:defRPr/>
              </a:pPr>
              <a:t>12-Nov-24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5870575"/>
            <a:ext cx="4894263" cy="377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9263" y="5870575"/>
            <a:ext cx="550862" cy="377825"/>
          </a:xfrm>
        </p:spPr>
        <p:txBody>
          <a:bodyPr/>
          <a:lstStyle>
            <a:lvl1pPr>
              <a:defRPr/>
            </a:lvl1pPr>
          </a:lstStyle>
          <a:p>
            <a:fld id="{36497F91-F09B-49EA-9E32-CA398EB9C86C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6303925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7C7F1-4615-4CA7-B7E8-AF9D59683C8C}" type="datetime5">
              <a:rPr lang="en-US"/>
              <a:pPr>
                <a:defRPr/>
              </a:pPr>
              <a:t>12-Nov-24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B3B21-BA5E-44D2-918E-78BC0785CEE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067158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/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1EA9E-1399-40F9-B708-CF480C5F4A5E}" type="datetime5">
              <a:rPr lang="en-US"/>
              <a:pPr>
                <a:defRPr/>
              </a:pPr>
              <a:t>12-Nov-24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BC8DD-5CC6-4ECE-89CF-4729448D3A7A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002336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14"/>
          <p:cNvSpPr txBox="1"/>
          <p:nvPr/>
        </p:nvSpPr>
        <p:spPr>
          <a:xfrm>
            <a:off x="10237788" y="27432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7" name="TextBox 10"/>
          <p:cNvSpPr txBox="1"/>
          <p:nvPr/>
        </p:nvSpPr>
        <p:spPr>
          <a:xfrm>
            <a:off x="488950" y="823913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/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B70AE-7B27-4426-96EF-61D315B0A71F}" type="datetime5">
              <a:rPr lang="en-US"/>
              <a:pPr>
                <a:defRPr/>
              </a:pPr>
              <a:t>12-Nov-24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48769532-C85D-47E4-911E-81AA7386295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835143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/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BCCAD-D18C-4A26-A3F5-24066454F31B}" type="datetime5">
              <a:rPr lang="en-US"/>
              <a:pPr>
                <a:defRPr/>
              </a:pPr>
              <a:t>12-Nov-24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2588AF-914E-4925-B111-528F967597B3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711024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12"/>
          <p:cNvSpPr txBox="1"/>
          <p:nvPr/>
        </p:nvSpPr>
        <p:spPr>
          <a:xfrm>
            <a:off x="10237788" y="27432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7" name="TextBox 13"/>
          <p:cNvSpPr txBox="1"/>
          <p:nvPr/>
        </p:nvSpPr>
        <p:spPr>
          <a:xfrm>
            <a:off x="488950" y="823913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/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BCD27-1784-4936-9BBE-F1253AA1BCB0}" type="datetime5">
              <a:rPr lang="en-US"/>
              <a:pPr>
                <a:defRPr/>
              </a:pPr>
              <a:t>12-Nov-24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51FC59A-8A66-4581-874B-426649CC453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049617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/>
          <a:lstStyle>
            <a:lvl1pPr>
              <a:defRPr lang="en-US" b="0" dirty="0"/>
            </a:lvl1pPr>
          </a:lstStyle>
          <a:p>
            <a:pPr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E6A1D-DA7A-4A66-8D9D-271A52089846}" type="datetime5">
              <a:rPr lang="en-US"/>
              <a:pPr>
                <a:defRPr/>
              </a:pPr>
              <a:t>12-Nov-24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35D6108E-23C3-4EDD-B909-589DFA6F082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655403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F74E7-0EAC-469A-9584-0D2D6EDB3D80}" type="datetime5">
              <a:rPr lang="en-US"/>
              <a:pPr>
                <a:defRPr/>
              </a:pPr>
              <a:t>12-Nov-24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E2603-98AF-45A9-9299-B407C2FF095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4846279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9FD95-59C1-44EA-AA95-F68DE3544B98}" type="datetime5">
              <a:rPr lang="en-US"/>
              <a:pPr>
                <a:defRPr/>
              </a:pPr>
              <a:t>12-Nov-24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5A61B-1555-4FF4-B5E2-8F4DB529186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702828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7C36D-9378-4E6F-9717-21B918723803}" type="datetime5">
              <a:rPr lang="en-US"/>
              <a:pPr>
                <a:defRPr/>
              </a:pPr>
              <a:t>12-Nov-24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AAC80-39DD-42FC-B52F-29F5054FFD3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810297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9F939-F7F9-4847-A425-379163492279}" type="datetime5">
              <a:rPr lang="en-US"/>
              <a:pPr>
                <a:defRPr/>
              </a:pPr>
              <a:t>12-Nov-24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E2148-A5AA-4E58-9F00-4E5D7AB2C76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621653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49332-464D-4D92-A34C-CA3740A90D92}" type="datetime5">
              <a:rPr lang="en-US"/>
              <a:pPr>
                <a:defRPr/>
              </a:pPr>
              <a:t>12-Nov-24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DF290-2240-4EC7-8740-A3DBD701452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509202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E7B1B-F039-4718-B96C-A0CD91748435}" type="datetime5">
              <a:rPr lang="en-US"/>
              <a:pPr>
                <a:defRPr/>
              </a:pPr>
              <a:t>12-Nov-24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01080-BDA7-41D9-B94E-23F97E38273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615199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7D96F-33D3-4784-A9A9-7E40BF6B29AF}" type="datetime5">
              <a:rPr lang="en-US"/>
              <a:pPr>
                <a:defRPr/>
              </a:pPr>
              <a:t>12-Nov-24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0EF16B-BDDA-4AD7-B33A-5B1CA25A12EE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757964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DC035-82AB-4F09-AE0D-30048580D970}" type="datetime5">
              <a:rPr lang="en-US"/>
              <a:pPr>
                <a:defRPr/>
              </a:pPr>
              <a:t>12-Nov-24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D98AC-3A76-4FED-A826-257F6CDA232E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625788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7B82E-7869-47DA-8B31-C1C5FD6F9006}" type="datetime5">
              <a:rPr lang="en-US"/>
              <a:pPr>
                <a:defRPr/>
              </a:pPr>
              <a:t>12-Nov-24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839FF7-3381-4BCD-ACDF-A140FB4D5496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3407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EF44D-7BD7-4032-A8BE-F65DA45B45B6}" type="datetime5">
              <a:rPr lang="en-US"/>
              <a:pPr>
                <a:defRPr/>
              </a:pPr>
              <a:t>12-Nov-24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AB69C-69E2-4D08-87EB-326B335E0C16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47544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10131425" cy="145573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2141538"/>
            <a:ext cx="10131425" cy="364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Po kliknutí můžete upravovat styly textu v předloze.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963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574299E3-AB9E-4EE4-AAD5-16734722FC68}" type="datetime5">
              <a:rPr lang="en-US"/>
              <a:pPr>
                <a:defRPr/>
              </a:pPr>
              <a:t>12-Nov-24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96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363" y="5870575"/>
            <a:ext cx="550862" cy="3778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Calibri" panose="020F0502020204030204" pitchFamily="34" charset="0"/>
              </a:defRPr>
            </a:lvl1pPr>
          </a:lstStyle>
          <a:p>
            <a:fld id="{7384273C-C2B8-4034-BF81-7C8759B0BCD3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29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  <p:sldLayoutId id="2147483940" r:id="rId12"/>
    <p:sldLayoutId id="2147483941" r:id="rId13"/>
    <p:sldLayoutId id="2147483942" r:id="rId14"/>
    <p:sldLayoutId id="2147483943" r:id="rId15"/>
    <p:sldLayoutId id="2147483944" r:id="rId16"/>
    <p:sldLayoutId id="2147483945" r:id="rId17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0"/>
        </a:spcBef>
        <a:spcAft>
          <a:spcPts val="1000"/>
        </a:spcAft>
        <a:buClr>
          <a:schemeClr val="tx1"/>
        </a:buClr>
        <a:buSzPct val="10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0"/>
        </a:spcBef>
        <a:spcAft>
          <a:spcPts val="100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0"/>
        </a:spcBef>
        <a:spcAft>
          <a:spcPts val="100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0"/>
        </a:spcBef>
        <a:spcAft>
          <a:spcPts val="100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0"/>
        </a:spcBef>
        <a:spcAft>
          <a:spcPts val="100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114380F-80EB-4E47-B5AC-68AFCE497F73}" type="slidenum">
              <a:rPr lang="cs-CZ" altLang="cs-CZ">
                <a:solidFill>
                  <a:srgbClr val="FFFFFF"/>
                </a:solidFill>
                <a:latin typeface="Tahoma" panose="020B0604030504040204" pitchFamily="34" charset="0"/>
              </a:rPr>
              <a:pPr/>
              <a:t>1</a:t>
            </a:fld>
            <a:endParaRPr lang="cs-CZ" altLang="cs-CZ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81100" y="1135063"/>
            <a:ext cx="9334500" cy="847725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cs-CZ" altLang="cs-CZ" cap="none" dirty="0">
                <a:ln>
                  <a:noFill/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 </a:t>
            </a:r>
            <a:br>
              <a:rPr lang="cs-CZ" altLang="cs-CZ" cap="none" dirty="0">
                <a:ln>
                  <a:noFill/>
                </a:ln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cs-CZ" altLang="cs-CZ" cap="none" dirty="0">
                <a:ln>
                  <a:noFill/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cs-CZ" altLang="cs-CZ" cap="none" dirty="0">
                <a:ln>
                  <a:noFill/>
                </a:ln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cs-CZ" altLang="cs-CZ" cap="none" dirty="0">
                <a:ln>
                  <a:noFill/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br>
              <a:rPr lang="cs-CZ" altLang="cs-CZ" cap="none" dirty="0">
                <a:ln>
                  <a:noFill/>
                </a:ln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cs-CZ" altLang="cs-CZ" sz="4900" b="1" cap="none" dirty="0">
                <a:ln>
                  <a:noFill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DOPADY INKLUZE </a:t>
            </a:r>
            <a:br>
              <a:rPr lang="cs-CZ" altLang="cs-CZ" sz="4900" b="1" cap="none" dirty="0">
                <a:ln>
                  <a:noFill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4900" b="1" cap="none" dirty="0">
                <a:ln>
                  <a:noFill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ČESKU</a:t>
            </a:r>
            <a:br>
              <a:rPr lang="cs-CZ" altLang="cs-CZ" sz="4900" b="1" cap="none" dirty="0">
                <a:ln>
                  <a:noFill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900" cap="none" dirty="0">
                <a:ln>
                  <a:noFill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TAKÉ Z POHLEDU ETOPEDA</a:t>
            </a:r>
          </a:p>
        </p:txBody>
      </p:sp>
      <p:sp>
        <p:nvSpPr>
          <p:cNvPr id="36868" name="Rectangle 1028"/>
          <p:cNvSpPr>
            <a:spLocks noChangeArrowheads="1"/>
          </p:cNvSpPr>
          <p:nvPr/>
        </p:nvSpPr>
        <p:spPr bwMode="auto">
          <a:xfrm>
            <a:off x="1516063" y="3663950"/>
            <a:ext cx="3816350" cy="17843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2200" b="1" dirty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2200" b="1" dirty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2200" b="1" dirty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2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PaedDr. Jiří Pilař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jmzpilar</a:t>
            </a:r>
            <a:r>
              <a:rPr lang="cs-CZ" sz="2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@</a:t>
            </a:r>
            <a:r>
              <a:rPr lang="cs-CZ" sz="2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gmail.com</a:t>
            </a:r>
            <a:endParaRPr lang="cs-CZ" sz="22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9461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188" y="4422775"/>
            <a:ext cx="25273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7350" y="503238"/>
            <a:ext cx="11256963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FF0000"/>
                </a:solidFill>
                <a:latin typeface="Arial" charset="0"/>
              </a:rPr>
              <a:t>Potřebné koncepční kroky</a:t>
            </a:r>
            <a:r>
              <a:rPr lang="cs-CZ" sz="3000" dirty="0">
                <a:solidFill>
                  <a:srgbClr val="FF0000"/>
                </a:solidFill>
                <a:latin typeface="Arial" charset="0"/>
              </a:rPr>
              <a:t/>
            </a:r>
            <a:br>
              <a:rPr lang="cs-CZ" sz="3000" dirty="0">
                <a:solidFill>
                  <a:srgbClr val="FF0000"/>
                </a:solidFill>
                <a:latin typeface="Arial" charset="0"/>
              </a:rPr>
            </a:br>
            <a:endParaRPr lang="cs-CZ" sz="3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387350" y="1438275"/>
            <a:ext cx="11779250" cy="47910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smtClean="0">
                <a:solidFill>
                  <a:srgbClr val="FFFF00"/>
                </a:solidFill>
                <a:cs typeface="Calibri" panose="020F0502020204030204" pitchFamily="34" charset="0"/>
              </a:rPr>
              <a:t>Pro </a:t>
            </a:r>
            <a:r>
              <a:rPr lang="cs-CZ" altLang="cs-CZ" sz="2400" b="1" u="sng" smtClean="0">
                <a:solidFill>
                  <a:srgbClr val="FFFF00"/>
                </a:solidFill>
                <a:cs typeface="Calibri" panose="020F0502020204030204" pitchFamily="34" charset="0"/>
              </a:rPr>
              <a:t>SMYSLUPLNÉ</a:t>
            </a:r>
            <a:r>
              <a:rPr lang="cs-CZ" altLang="cs-CZ" sz="2400" b="1" smtClean="0">
                <a:solidFill>
                  <a:srgbClr val="FFFF00"/>
                </a:solidFill>
                <a:cs typeface="Calibri" panose="020F0502020204030204" pitchFamily="34" charset="0"/>
              </a:rPr>
              <a:t> inkluzivní vzdělávání je mimo jiné nutné:</a:t>
            </a:r>
            <a:br>
              <a:rPr lang="cs-CZ" altLang="cs-CZ" sz="2400" b="1" smtClean="0">
                <a:solidFill>
                  <a:srgbClr val="FFFF00"/>
                </a:solidFill>
                <a:cs typeface="Calibri" panose="020F0502020204030204" pitchFamily="34" charset="0"/>
              </a:rPr>
            </a:br>
            <a:endParaRPr lang="cs-CZ" altLang="cs-CZ" sz="1000" b="1" smtClean="0">
              <a:solidFill>
                <a:srgbClr val="FFFF00"/>
              </a:solidFill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200" b="1" smtClean="0">
                <a:solidFill>
                  <a:srgbClr val="FFC000"/>
                </a:solidFill>
                <a:cs typeface="Calibri" panose="020F0502020204030204" pitchFamily="34" charset="0"/>
              </a:rPr>
              <a:t>Aktualizovat kreditní systém VŠ </a:t>
            </a:r>
            <a:r>
              <a:rPr lang="cs-CZ" altLang="cs-CZ" sz="2200" smtClean="0">
                <a:cs typeface="Calibri" panose="020F0502020204030204" pitchFamily="34" charset="0"/>
              </a:rPr>
              <a:t>ve smyslu včlenění speciální pedagogiky do všech oborů pedagogického studia (minimálně rok a zkouška) – přizpůsobit potřebám školní praxe</a:t>
            </a:r>
            <a:br>
              <a:rPr lang="cs-CZ" altLang="cs-CZ" sz="2200" smtClean="0">
                <a:cs typeface="Calibri" panose="020F0502020204030204" pitchFamily="34" charset="0"/>
              </a:rPr>
            </a:br>
            <a:r>
              <a:rPr lang="cs-CZ" altLang="cs-CZ" sz="2200" smtClean="0">
                <a:cs typeface="Calibri" panose="020F0502020204030204" pitchFamily="34" charset="0"/>
              </a:rPr>
              <a:t>(přislíbena podpora ministrem školství doc. Bekem)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200" b="1" smtClean="0">
                <a:solidFill>
                  <a:srgbClr val="FFC000"/>
                </a:solidFill>
                <a:cs typeface="Calibri" panose="020F0502020204030204" pitchFamily="34" charset="0"/>
              </a:rPr>
              <a:t>Ve vzdělávání pedagogů pamatovat na práci s dlouhodobě selhávajícími jedinci </a:t>
            </a:r>
            <a:br>
              <a:rPr lang="cs-CZ" altLang="cs-CZ" sz="2200" b="1" smtClean="0">
                <a:solidFill>
                  <a:srgbClr val="FFC000"/>
                </a:solidFill>
                <a:cs typeface="Calibri" panose="020F0502020204030204" pitchFamily="34" charset="0"/>
              </a:rPr>
            </a:br>
            <a:r>
              <a:rPr lang="cs-CZ" altLang="cs-CZ" sz="2200" smtClean="0">
                <a:cs typeface="Calibri" panose="020F0502020204030204" pitchFamily="34" charset="0"/>
              </a:rPr>
              <a:t>a s outsidery v třídním kolektivu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200" b="1" smtClean="0">
                <a:solidFill>
                  <a:srgbClr val="FFC000"/>
                </a:solidFill>
                <a:cs typeface="Calibri" panose="020F0502020204030204" pitchFamily="34" charset="0"/>
              </a:rPr>
              <a:t>Odstranit chaos způsobený IPPP a jeho nástupnickými organizacemi</a:t>
            </a:r>
            <a:r>
              <a:rPr lang="cs-CZ" altLang="cs-CZ" sz="2200" b="1" smtClean="0">
                <a:solidFill>
                  <a:srgbClr val="FF9933"/>
                </a:solidFill>
                <a:cs typeface="Calibri" panose="020F0502020204030204" pitchFamily="34" charset="0"/>
              </a:rPr>
              <a:t> </a:t>
            </a:r>
            <a:r>
              <a:rPr lang="cs-CZ" altLang="cs-CZ" sz="2200" smtClean="0">
                <a:cs typeface="Calibri" panose="020F0502020204030204" pitchFamily="34" charset="0"/>
              </a:rPr>
              <a:t>zpolitizováním problematiky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200" b="1" smtClean="0">
                <a:solidFill>
                  <a:srgbClr val="FFC000"/>
                </a:solidFill>
                <a:cs typeface="Calibri" panose="020F0502020204030204" pitchFamily="34" charset="0"/>
              </a:rPr>
              <a:t>Vypracovat kariérní řád pedagogických pracovníků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cs-CZ" altLang="cs-CZ" sz="2200" smtClean="0">
                <a:cs typeface="Calibri" panose="020F0502020204030204" pitchFamily="34" charset="0"/>
              </a:rPr>
              <a:t>Nutnost zavedení povinného kvalifikačního studia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cs-CZ" altLang="cs-CZ" sz="2200" smtClean="0">
                <a:cs typeface="Calibri" panose="020F0502020204030204" pitchFamily="34" charset="0"/>
              </a:rPr>
              <a:t>V souvislosti s kariérním řádem, přepracovat systém finančního ohodnocení pedagogických pracovníků s akcentem na jejich odbornost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cs-CZ" altLang="cs-CZ" sz="2200" smtClean="0">
                <a:cs typeface="Calibri" panose="020F0502020204030204" pitchFamily="34" charset="0"/>
              </a:rPr>
              <a:t>Odstranit potlačení odborné podpory učitelům pochybnými mzdovými úpravami</a:t>
            </a:r>
            <a:br>
              <a:rPr lang="cs-CZ" altLang="cs-CZ" sz="2200" smtClean="0">
                <a:cs typeface="Calibri" panose="020F0502020204030204" pitchFamily="34" charset="0"/>
              </a:rPr>
            </a:br>
            <a:r>
              <a:rPr lang="cs-CZ" altLang="cs-CZ" sz="2200" smtClean="0">
                <a:solidFill>
                  <a:srgbClr val="FFC000"/>
                </a:solidFill>
                <a:cs typeface="Calibri" panose="020F0502020204030204" pitchFamily="34" charset="0"/>
              </a:rPr>
              <a:t>(nyní 130% jen učitelům?, kde je školní psycholog, speciální pedagog a poradenští pracovníci ?)</a:t>
            </a:r>
          </a:p>
        </p:txBody>
      </p:sp>
      <p:sp>
        <p:nvSpPr>
          <p:cNvPr id="29700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63191A8-951F-4582-845B-FF2144ACD7F9}" type="slidenum">
              <a:rPr lang="cs-CZ" altLang="cs-CZ">
                <a:latin typeface="Tahoma" panose="020B0604030504040204" pitchFamily="34" charset="0"/>
              </a:rPr>
              <a:pPr/>
              <a:t>10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 noChangeArrowheads="1"/>
          </p:cNvSpPr>
          <p:nvPr>
            <p:ph type="title"/>
          </p:nvPr>
        </p:nvSpPr>
        <p:spPr bwMode="auto">
          <a:xfrm>
            <a:off x="1670050" y="534988"/>
            <a:ext cx="8897938" cy="103663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cs-CZ" altLang="cs-CZ" sz="3400" b="1" cap="none" smtClean="0">
                <a:ln>
                  <a:noFill/>
                </a:ln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ZKUŠENOSTI ETOPEDA SE SELHÁVAJÍCÍMI ŽÁKY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992188" y="1177925"/>
            <a:ext cx="10925175" cy="538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400" smtClean="0"/>
              <a:t>Nárůst poruch typu ADHD/ADD, i když …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400" smtClean="0"/>
              <a:t>Nárůst poruch chování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400" smtClean="0"/>
              <a:t>Nárůst dětí s psychiatrickým onemocněním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400" smtClean="0"/>
              <a:t>Nárůst agresivity žáků mezi sebou, žáků vůči učitelům, dětí vůči rodičům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400" smtClean="0"/>
              <a:t>Nárůst počtu záškoláků a neomluvených hodin</a:t>
            </a:r>
            <a:endParaRPr lang="cs-CZ" altLang="cs-CZ" sz="240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400" smtClean="0"/>
              <a:t>Snadná zneužitelnost k čemukoli ve snaze být akceptován druhými (např. partou)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400" smtClean="0"/>
              <a:t>Začlenění do dětských gangů na sídlištích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400" smtClean="0"/>
              <a:t>Zvýšený počet experimentátorů s drogou </a:t>
            </a:r>
            <a:br>
              <a:rPr lang="cs-CZ" altLang="cs-CZ" sz="2400" smtClean="0"/>
            </a:br>
            <a:r>
              <a:rPr lang="cs-CZ" altLang="cs-CZ" sz="2400" smtClean="0"/>
              <a:t>(alkohol, THC, HHC, Kratom, Metamphetamin apod.)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400" smtClean="0"/>
              <a:t>V běžných ZŠ se nedostává potřebné speciálně  pedagogické péče </a:t>
            </a:r>
          </a:p>
        </p:txBody>
      </p:sp>
      <p:sp>
        <p:nvSpPr>
          <p:cNvPr id="30724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5F70034-CC59-4600-BD4E-17FE8EA6D4BC}" type="slidenum">
              <a:rPr lang="cs-CZ" altLang="cs-CZ">
                <a:solidFill>
                  <a:srgbClr val="FFFFFF"/>
                </a:solidFill>
                <a:latin typeface="Tahoma" panose="020B0604030504040204" pitchFamily="34" charset="0"/>
              </a:rPr>
              <a:pPr/>
              <a:t>11</a:t>
            </a:fld>
            <a:endParaRPr lang="cs-CZ" altLang="cs-CZ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 noChangeArrowheads="1"/>
          </p:cNvSpPr>
          <p:nvPr>
            <p:ph type="title"/>
          </p:nvPr>
        </p:nvSpPr>
        <p:spPr bwMode="auto">
          <a:xfrm>
            <a:off x="852488" y="393700"/>
            <a:ext cx="10139362" cy="1090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</a:pPr>
            <a:r>
              <a:rPr lang="cs-CZ" altLang="cs-CZ" b="1" cap="none" smtClean="0">
                <a:ln>
                  <a:noFill/>
                </a:ln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NÁRŮST KLIENTELY V SVP KLÍČOV</a:t>
            </a:r>
            <a:br>
              <a:rPr lang="cs-CZ" altLang="cs-CZ" b="1" cap="none" smtClean="0">
                <a:ln>
                  <a:noFill/>
                </a:ln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altLang="cs-CZ" b="1" cap="none" smtClean="0">
                <a:ln>
                  <a:noFill/>
                </a:ln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POSLEDNÍCH DESETI LETECH</a:t>
            </a:r>
          </a:p>
        </p:txBody>
      </p:sp>
      <p:sp>
        <p:nvSpPr>
          <p:cNvPr id="31747" name="Zástupný obsah 2"/>
          <p:cNvSpPr>
            <a:spLocks noGrp="1"/>
          </p:cNvSpPr>
          <p:nvPr>
            <p:ph idx="1"/>
          </p:nvPr>
        </p:nvSpPr>
        <p:spPr>
          <a:xfrm>
            <a:off x="428625" y="1566863"/>
            <a:ext cx="8910638" cy="5291137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1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posledních deseti letech výrazný nárůst klientů o cca 45%</a:t>
            </a:r>
            <a:r>
              <a:rPr lang="cs-CZ" altLang="cs-CZ" sz="22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2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  <a:t>koresponduje to se zhoršenou atmosférou </a:t>
            </a:r>
            <a:b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  <a:t>   a vztazích ve školách</a:t>
            </a:r>
            <a:b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9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9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  <a:t>-  obklopení negativními osobními zážitky </a:t>
            </a:r>
            <a:b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  <a:t>   s nimiž se neumí vypořádat</a:t>
            </a:r>
            <a:b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9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9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  <a:t>-  snižující se frustrační tolerance ústící </a:t>
            </a:r>
            <a:b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  <a:t>   do agresí či depresí, sebepoškozování,</a:t>
            </a:r>
            <a:b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  <a:t>   až suicidiálních pokusů</a:t>
            </a:r>
            <a:b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9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9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  <a:t>-  dostatečná nepřipravenost škol na inkluzi </a:t>
            </a:r>
            <a:b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  <a:t>   žáků se SVP, jejich selhávání, neúspěchy  </a:t>
            </a:r>
            <a:b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9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9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  <a:t>-  nechuť do školy vůbec chodit</a:t>
            </a:r>
          </a:p>
          <a:p>
            <a:pPr eaLnBrk="1" hangingPunct="1">
              <a:lnSpc>
                <a:spcPct val="7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endParaRPr lang="cs-CZ" altLang="cs-CZ" sz="9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10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Nyní přibyl další element – „</a:t>
            </a:r>
            <a:r>
              <a:rPr lang="cs-CZ" altLang="cs-CZ" sz="21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PostCovid</a:t>
            </a:r>
            <a:r>
              <a:rPr lang="cs-CZ" altLang="cs-CZ" sz="210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br>
              <a:rPr lang="cs-CZ" altLang="cs-CZ" sz="210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90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2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  <a:t>– záškoláctví - důsledky absence pravidelné </a:t>
            </a:r>
            <a:b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  <a:t>   školní docházky </a:t>
            </a:r>
            <a:r>
              <a:rPr lang="cs-CZ" altLang="cs-CZ" sz="2400" smtClean="0">
                <a:solidFill>
                  <a:srgbClr val="FFC000"/>
                </a:solidFill>
                <a:sym typeface="Wingdings" panose="05000000000000000000" pitchFamily="2" charset="2"/>
              </a:rPr>
              <a:t> školní neúspěšnost</a:t>
            </a:r>
            <a: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9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9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  <a:t>-  extrémní nárůst závislosti na PC a chytrých </a:t>
            </a:r>
            <a:b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  <a:t>   telefonech </a:t>
            </a:r>
            <a:r>
              <a:rPr lang="cs-CZ" altLang="cs-CZ" sz="170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altLang="cs-CZ" smtClean="0">
                <a:latin typeface="Arial" panose="020B0604020202020204" pitchFamily="34" charset="0"/>
                <a:cs typeface="Arial" panose="020B0604020202020204" pitchFamily="34" charset="0"/>
              </a:rPr>
              <a:t>nedostatek spánku, nesoustředěnost</a:t>
            </a:r>
            <a:r>
              <a:rPr lang="cs-CZ" altLang="cs-CZ" sz="20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smtClean="0">
                <a:solidFill>
                  <a:srgbClr val="FFC000"/>
                </a:solidFill>
                <a:sym typeface="Wingdings" panose="05000000000000000000" pitchFamily="2" charset="2"/>
              </a:rPr>
              <a:t> školní neúspěšnost</a:t>
            </a:r>
            <a: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9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9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  <a:t>-  důsledky patrné především u rizikových žáků, </a:t>
            </a:r>
            <a:b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900" smtClean="0">
                <a:latin typeface="Arial" panose="020B0604020202020204" pitchFamily="34" charset="0"/>
                <a:cs typeface="Arial" panose="020B0604020202020204" pitchFamily="34" charset="0"/>
              </a:rPr>
              <a:t>   mezi které nutno řadit i žáky s SVP</a:t>
            </a:r>
            <a:r>
              <a:rPr lang="cs-CZ" altLang="cs-CZ" sz="2400" smtClean="0">
                <a:solidFill>
                  <a:srgbClr val="FFFFFF"/>
                </a:solidFill>
                <a:sym typeface="Wingdings" panose="05000000000000000000" pitchFamily="2" charset="2"/>
              </a:rPr>
              <a:t> </a:t>
            </a:r>
            <a:r>
              <a:rPr lang="cs-CZ" altLang="cs-CZ" sz="2400" smtClean="0">
                <a:solidFill>
                  <a:srgbClr val="FFC000"/>
                </a:solidFill>
                <a:sym typeface="Wingdings" panose="05000000000000000000" pitchFamily="2" charset="2"/>
              </a:rPr>
              <a:t> školní neúspěšnost</a:t>
            </a:r>
            <a:endParaRPr lang="cs-CZ" altLang="cs-CZ" sz="1900" smtClean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500" smtClean="0"/>
              <a:t/>
            </a:r>
            <a:br>
              <a:rPr lang="cs-CZ" altLang="cs-CZ" sz="500" smtClean="0"/>
            </a:br>
            <a:r>
              <a:rPr lang="cs-CZ" altLang="cs-CZ" sz="500" smtClean="0"/>
              <a:t>                        </a:t>
            </a:r>
          </a:p>
          <a:p>
            <a:pPr eaLnBrk="1" hangingPunct="1">
              <a:lnSpc>
                <a:spcPct val="70000"/>
              </a:lnSpc>
            </a:pPr>
            <a:endParaRPr lang="cs-CZ" altLang="cs-CZ" sz="300" smtClean="0"/>
          </a:p>
        </p:txBody>
      </p:sp>
      <p:sp>
        <p:nvSpPr>
          <p:cNvPr id="31748" name="Rectangle 2"/>
          <p:cNvSpPr>
            <a:spLocks noChangeArrowheads="1"/>
          </p:cNvSpPr>
          <p:nvPr/>
        </p:nvSpPr>
        <p:spPr bwMode="auto">
          <a:xfrm>
            <a:off x="1200150" y="631825"/>
            <a:ext cx="101393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latin typeface="Calibri" panose="020F0502020204030204" pitchFamily="34" charset="0"/>
            </a:endParaRPr>
          </a:p>
        </p:txBody>
      </p:sp>
      <p:sp>
        <p:nvSpPr>
          <p:cNvPr id="31749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7E0E925-C811-4E77-B4B9-CCEF2F74D494}" type="datetime5">
              <a:rPr lang="en-US" altLang="cs-CZ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12-Nov-24</a:t>
            </a:fld>
            <a:endParaRPr lang="en-US" altLang="cs-CZ" smtClean="0">
              <a:latin typeface="Calibri" panose="020F0502020204030204" pitchFamily="34" charset="0"/>
            </a:endParaRPr>
          </a:p>
        </p:txBody>
      </p:sp>
      <p:sp>
        <p:nvSpPr>
          <p:cNvPr id="31750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4C82AC-B002-4398-A9B3-390F6B47228D}" type="slidenum">
              <a:rPr lang="en-US" altLang="cs-CZ">
                <a:latin typeface="Calibri" panose="020F0502020204030204" pitchFamily="34" charset="0"/>
              </a:rPr>
              <a:pPr/>
              <a:t>12</a:t>
            </a:fld>
            <a:endParaRPr lang="en-US" altLang="cs-CZ">
              <a:latin typeface="Calibri" panose="020F0502020204030204" pitchFamily="34" charset="0"/>
            </a:endParaRPr>
          </a:p>
        </p:txBody>
      </p:sp>
      <p:sp>
        <p:nvSpPr>
          <p:cNvPr id="31751" name="Rectangle 9"/>
          <p:cNvSpPr>
            <a:spLocks noChangeArrowheads="1"/>
          </p:cNvSpPr>
          <p:nvPr/>
        </p:nvSpPr>
        <p:spPr bwMode="auto">
          <a:xfrm>
            <a:off x="0" y="2362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1752" name="Rectangle 11"/>
          <p:cNvSpPr>
            <a:spLocks noChangeArrowheads="1"/>
          </p:cNvSpPr>
          <p:nvPr/>
        </p:nvSpPr>
        <p:spPr bwMode="auto">
          <a:xfrm>
            <a:off x="0" y="2362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31753" name="Object 10"/>
          <p:cNvGraphicFramePr>
            <a:graphicFrameLocks/>
          </p:cNvGraphicFramePr>
          <p:nvPr/>
        </p:nvGraphicFramePr>
        <p:xfrm>
          <a:off x="5583238" y="2220913"/>
          <a:ext cx="6403975" cy="2652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4" name="Chart" r:id="rId3" imgW="6413548" imgH="2658086" progId="Excel.Chart.8">
                  <p:embed/>
                </p:oleObj>
              </mc:Choice>
              <mc:Fallback>
                <p:oleObj name="Chart" r:id="rId3" imgW="6413548" imgH="2658086" progId="Excel.Chart.8">
                  <p:embed/>
                  <p:pic>
                    <p:nvPicPr>
                      <p:cNvPr id="0" name="Objec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3238" y="2220913"/>
                        <a:ext cx="6403975" cy="2652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D9C89A7-0697-417A-9F50-9DB2F54AE9D2}" type="slidenum">
              <a:rPr lang="cs-CZ" altLang="cs-CZ">
                <a:solidFill>
                  <a:srgbClr val="FFFFFF"/>
                </a:solidFill>
                <a:latin typeface="Tahoma" panose="020B0604030504040204" pitchFamily="34" charset="0"/>
              </a:rPr>
              <a:pPr/>
              <a:t>13</a:t>
            </a:fld>
            <a:endParaRPr lang="cs-CZ" altLang="cs-CZ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87625" y="493713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cs-CZ" altLang="cs-CZ" sz="4100" b="1" cap="none" dirty="0">
                <a:ln>
                  <a:noFill/>
                </a:ln>
                <a:solidFill>
                  <a:srgbClr val="E50C0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cs-CZ" altLang="cs-CZ" sz="4900" b="1" cap="none" dirty="0">
                <a:ln>
                  <a:noFill/>
                </a:ln>
                <a:solidFill>
                  <a:srgbClr val="E50C0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DĚKUJI</a:t>
            </a:r>
            <a:r>
              <a:rPr lang="cs-CZ" altLang="cs-CZ" sz="4900" b="1" cap="none" dirty="0">
                <a:ln>
                  <a:noFill/>
                </a:ln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4900" b="1" cap="none" dirty="0">
                <a:ln>
                  <a:noFill/>
                </a:ln>
                <a:solidFill>
                  <a:srgbClr val="E50C0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 POZORNOST</a:t>
            </a:r>
            <a:r>
              <a:rPr lang="cs-CZ" altLang="cs-CZ" sz="4100" b="1" cap="none" dirty="0">
                <a:ln>
                  <a:noFill/>
                </a:ln>
                <a:solidFill>
                  <a:srgbClr val="E50C0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altLang="cs-CZ" sz="4100" b="1" cap="none" dirty="0">
                <a:ln>
                  <a:noFill/>
                </a:ln>
                <a:solidFill>
                  <a:srgbClr val="E50C07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altLang="cs-CZ" sz="4100" b="1" cap="none" dirty="0">
                <a:ln>
                  <a:noFill/>
                </a:ln>
                <a:solidFill>
                  <a:srgbClr val="E50C0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</a:t>
            </a:r>
            <a:r>
              <a:rPr lang="cs-CZ" altLang="cs-CZ" sz="3300" b="1" i="1" cap="none" dirty="0">
                <a:ln>
                  <a:noFill/>
                </a:ln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 a loď pluje, ale kam?</a:t>
            </a:r>
          </a:p>
        </p:txBody>
      </p:sp>
      <p:sp>
        <p:nvSpPr>
          <p:cNvPr id="178179" name="Rectangle 3"/>
          <p:cNvSpPr>
            <a:spLocks noChangeArrowheads="1"/>
          </p:cNvSpPr>
          <p:nvPr/>
        </p:nvSpPr>
        <p:spPr bwMode="auto">
          <a:xfrm>
            <a:off x="2063750" y="765175"/>
            <a:ext cx="7848600" cy="10064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6000" b="1">
                <a:solidFill>
                  <a:srgbClr val="E50C0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 </a:t>
            </a:r>
          </a:p>
        </p:txBody>
      </p:sp>
      <p:pic>
        <p:nvPicPr>
          <p:cNvPr id="32773" name="Picture 4" descr="P103016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92638" y="1908175"/>
            <a:ext cx="6767512" cy="4373563"/>
          </a:xfrm>
        </p:spPr>
      </p:pic>
      <p:sp>
        <p:nvSpPr>
          <p:cNvPr id="178181" name="Rectangle 5"/>
          <p:cNvSpPr>
            <a:spLocks noChangeArrowheads="1"/>
          </p:cNvSpPr>
          <p:nvPr/>
        </p:nvSpPr>
        <p:spPr bwMode="auto">
          <a:xfrm>
            <a:off x="301625" y="4140200"/>
            <a:ext cx="7920038" cy="1292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PaedDr. Jiří Pilař</a:t>
            </a:r>
            <a:r>
              <a:rPr lang="cs-CZ" sz="20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cs-CZ" sz="20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cs-CZ" b="1" dirty="0">
                <a:solidFill>
                  <a:srgbClr val="FF6600"/>
                </a:solidFill>
                <a:sym typeface="Wingdings" pitchFamily="2" charset="2"/>
              </a:rPr>
              <a:t>E-mail: </a:t>
            </a:r>
            <a:r>
              <a:rPr lang="cs-CZ" b="1" i="1" dirty="0">
                <a:solidFill>
                  <a:srgbClr val="FF6600"/>
                </a:solidFill>
                <a:sym typeface="Wingdings" pitchFamily="2" charset="2"/>
              </a:rPr>
              <a:t>  </a:t>
            </a:r>
            <a:r>
              <a:rPr lang="cs-CZ" b="1" i="1" u="sng" dirty="0">
                <a:solidFill>
                  <a:srgbClr val="F3C70D"/>
                </a:solidFill>
              </a:rPr>
              <a:t>jmzpilar@gmail.com</a:t>
            </a:r>
            <a:endParaRPr lang="cs-CZ" b="1" i="1" dirty="0">
              <a:solidFill>
                <a:srgbClr val="F3C70D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:     </a:t>
            </a:r>
            <a:r>
              <a:rPr lang="cs-CZ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   </a:t>
            </a:r>
            <a:r>
              <a:rPr lang="cs-CZ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+420 778 745 780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+420 777 206 284</a:t>
            </a:r>
          </a:p>
        </p:txBody>
      </p:sp>
      <p:pic>
        <p:nvPicPr>
          <p:cNvPr id="32775" name="Picture 20" descr="ASP_LOGO_jedn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" y="2643188"/>
            <a:ext cx="2286000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 noChangeArrowheads="1"/>
          </p:cNvSpPr>
          <p:nvPr>
            <p:ph type="title"/>
          </p:nvPr>
        </p:nvSpPr>
        <p:spPr bwMode="auto">
          <a:xfrm>
            <a:off x="985838" y="609600"/>
            <a:ext cx="10301287" cy="963613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cs-CZ" altLang="cs-CZ" b="1" cap="none" dirty="0">
                <a:ln>
                  <a:noFill/>
                </a:ln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PROBLÉM ŠKOLSTVÍ U NÁS </a:t>
            </a:r>
            <a:br>
              <a:rPr lang="cs-CZ" altLang="cs-CZ" b="1" cap="none" dirty="0">
                <a:ln>
                  <a:noFill/>
                </a:ln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altLang="cs-CZ" b="1" cap="none" dirty="0">
                <a:ln>
                  <a:noFill/>
                </a:ln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ČASTÉ STŘÍDÁNÍ MINISTRŮ ŠKOLSTVÍ</a:t>
            </a:r>
          </a:p>
        </p:txBody>
      </p:sp>
      <p:sp>
        <p:nvSpPr>
          <p:cNvPr id="21507" name="Zástupný obsah 2"/>
          <p:cNvSpPr>
            <a:spLocks noGrp="1"/>
          </p:cNvSpPr>
          <p:nvPr>
            <p:ph idx="1"/>
          </p:nvPr>
        </p:nvSpPr>
        <p:spPr>
          <a:xfrm>
            <a:off x="784225" y="2130425"/>
            <a:ext cx="11407775" cy="4348163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latin typeface="Arial" panose="020B0604020202020204" pitchFamily="34" charset="0"/>
                <a:cs typeface="Arial" panose="020B0604020202020204" pitchFamily="34" charset="0"/>
              </a:rPr>
              <a:t>Od roku 2006 střídání ministrů frekvencí zimního krále Fridricha Falckého</a:t>
            </a:r>
            <a:br>
              <a:rPr lang="cs-CZ" altLang="cs-CZ" sz="23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8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3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3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300" smtClean="0">
                <a:latin typeface="Arial" panose="020B0604020202020204" pitchFamily="34" charset="0"/>
                <a:cs typeface="Arial" panose="020B0604020202020204" pitchFamily="34" charset="0"/>
              </a:rPr>
              <a:t>(průměr pobytu ve funkci cca 21 měsíců – průměr „pokazili“ Zeman, Buzková </a:t>
            </a:r>
            <a:br>
              <a:rPr lang="cs-CZ" altLang="cs-CZ" sz="23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8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8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300" smtClean="0">
                <a:latin typeface="Arial" panose="020B0604020202020204" pitchFamily="34" charset="0"/>
                <a:cs typeface="Arial" panose="020B0604020202020204" pitchFamily="34" charset="0"/>
              </a:rPr>
              <a:t>a Plaga,  ostatní cca průměr 14 měsíců)</a:t>
            </a:r>
          </a:p>
          <a:p>
            <a:pPr eaLnBrk="1" hangingPunct="1">
              <a:lnSpc>
                <a:spcPct val="7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endParaRPr lang="cs-CZ" altLang="cs-CZ" sz="8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Každý ministr různé představy o školství</a:t>
            </a:r>
            <a:r>
              <a:rPr lang="cs-CZ" altLang="cs-CZ" sz="2300" smtClean="0">
                <a:latin typeface="Arial" panose="020B0604020202020204" pitchFamily="34" charset="0"/>
                <a:cs typeface="Arial" panose="020B0604020202020204" pitchFamily="34" charset="0"/>
              </a:rPr>
              <a:t>, obvykle ovlivněn svými politickými</a:t>
            </a:r>
            <a:br>
              <a:rPr lang="cs-CZ" altLang="cs-CZ" sz="23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8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8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300" smtClean="0">
                <a:latin typeface="Arial" panose="020B0604020202020204" pitchFamily="34" charset="0"/>
                <a:cs typeface="Arial" panose="020B0604020202020204" pitchFamily="34" charset="0"/>
              </a:rPr>
              <a:t> našeptavači, ambiciozními neodborníky </a:t>
            </a:r>
            <a:r>
              <a:rPr lang="cs-CZ" altLang="cs-CZ" sz="2300" smtClean="0">
                <a:latin typeface="Arial" panose="020B0604020202020204" pitchFamily="34" charset="0"/>
                <a:sym typeface="Wingdings" panose="05000000000000000000" pitchFamily="2" charset="2"/>
              </a:rPr>
              <a:t></a:t>
            </a:r>
            <a:r>
              <a:rPr lang="cs-CZ" altLang="cs-CZ" sz="2300" smtClean="0">
                <a:latin typeface="Arial" panose="020B0604020202020204" pitchFamily="34" charset="0"/>
                <a:cs typeface="Arial" panose="020B0604020202020204" pitchFamily="34" charset="0"/>
              </a:rPr>
              <a:t> často nesystémové zmatky</a:t>
            </a:r>
            <a:br>
              <a:rPr lang="cs-CZ" altLang="cs-CZ" sz="230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altLang="cs-CZ" sz="8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b="1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Poslední nedotažené kroky - inkluze, společné vzdělávání </a:t>
            </a:r>
            <a:r>
              <a:rPr lang="cs-CZ" altLang="cs-CZ" sz="23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3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8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8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300" smtClean="0">
                <a:latin typeface="Arial" panose="020B0604020202020204" pitchFamily="34" charset="0"/>
                <a:cs typeface="Arial" panose="020B0604020202020204" pitchFamily="34" charset="0"/>
              </a:rPr>
              <a:t> ministerstvem a neziskovými organizacemi s politickým vlivem mnohdy </a:t>
            </a:r>
            <a:br>
              <a:rPr lang="cs-CZ" altLang="cs-CZ" sz="23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8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8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8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300" smtClean="0">
                <a:latin typeface="Arial" panose="020B0604020202020204" pitchFamily="34" charset="0"/>
                <a:cs typeface="Arial" panose="020B0604020202020204" pitchFamily="34" charset="0"/>
              </a:rPr>
              <a:t>bez znalostí a zodpovědnosti </a:t>
            </a:r>
            <a:br>
              <a:rPr lang="cs-CZ" altLang="cs-CZ" sz="23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3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30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altLang="cs-CZ" sz="230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</a:pPr>
            <a:endParaRPr lang="cs-CZ" altLang="cs-CZ" sz="2300" smtClean="0">
              <a:latin typeface="Arial" panose="020B0604020202020204" pitchFamily="34" charset="0"/>
            </a:endParaRPr>
          </a:p>
        </p:txBody>
      </p:sp>
      <p:sp>
        <p:nvSpPr>
          <p:cNvPr id="21508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A73920F-351B-49F2-8B51-4E9BE2EA66E4}" type="slidenum">
              <a:rPr lang="cs-CZ" altLang="cs-CZ">
                <a:solidFill>
                  <a:srgbClr val="FFFFFF"/>
                </a:solidFill>
                <a:latin typeface="Tahoma" panose="020B0604030504040204" pitchFamily="34" charset="0"/>
              </a:rPr>
              <a:pPr/>
              <a:t>2</a:t>
            </a:fld>
            <a:endParaRPr lang="cs-CZ" altLang="cs-CZ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 noChangeArrowheads="1"/>
          </p:cNvSpPr>
          <p:nvPr>
            <p:ph type="title"/>
          </p:nvPr>
        </p:nvSpPr>
        <p:spPr bwMode="auto">
          <a:xfrm>
            <a:off x="1249363" y="288925"/>
            <a:ext cx="9148762" cy="14319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cs-CZ" altLang="cs-CZ" b="1" cap="none" smtClean="0">
                <a:ln>
                  <a:noFill/>
                </a:ln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INKLUZE – SPOLEČNÉ VZDĚLÁVÁNÍ</a:t>
            </a:r>
          </a:p>
        </p:txBody>
      </p:sp>
      <p:sp>
        <p:nvSpPr>
          <p:cNvPr id="22531" name="Zástupný obsah 2"/>
          <p:cNvSpPr>
            <a:spLocks noGrp="1"/>
          </p:cNvSpPr>
          <p:nvPr>
            <p:ph idx="1"/>
          </p:nvPr>
        </p:nvSpPr>
        <p:spPr>
          <a:xfrm>
            <a:off x="630238" y="1811338"/>
            <a:ext cx="11012487" cy="4619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2200" smtClean="0"/>
          </a:p>
          <a:p>
            <a:pPr eaLnBrk="1" hangingPunct="1">
              <a:lnSpc>
                <a:spcPct val="90000"/>
              </a:lnSpc>
            </a:pPr>
            <a:endParaRPr lang="cs-CZ" altLang="cs-CZ" sz="22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>
                <a:latin typeface="Arial" panose="020B0604020202020204" pitchFamily="34" charset="0"/>
              </a:rPr>
              <a:t>Poskytnutí rovného přístupu ke vzdělání je ideálem většiny z nás, </a:t>
            </a:r>
            <a:br>
              <a:rPr lang="cs-CZ" altLang="cs-CZ" sz="2400" smtClean="0">
                <a:latin typeface="Arial" panose="020B0604020202020204" pitchFamily="34" charset="0"/>
              </a:rPr>
            </a:br>
            <a:r>
              <a:rPr lang="cs-CZ" altLang="cs-CZ" sz="2400" smtClean="0">
                <a:latin typeface="Arial" panose="020B0604020202020204" pitchFamily="34" charset="0"/>
              </a:rPr>
              <a:t>mainstreamových i speciálních pedagogů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>
                <a:solidFill>
                  <a:srgbClr val="FFC000"/>
                </a:solidFill>
                <a:latin typeface="Arial" panose="020B0604020202020204" pitchFamily="34" charset="0"/>
              </a:rPr>
              <a:t>„Vzdělávání žáků se speciálními vzdělávacími potřebami v běžných školách pokud je to možné, ve speciálních školách pokud je to nutné“</a:t>
            </a:r>
            <a:br>
              <a:rPr lang="cs-CZ" altLang="cs-CZ" sz="2400" b="1" smtClean="0">
                <a:solidFill>
                  <a:srgbClr val="FFC000"/>
                </a:solidFill>
                <a:latin typeface="Arial" panose="020B0604020202020204" pitchFamily="34" charset="0"/>
              </a:rPr>
            </a:br>
            <a:r>
              <a:rPr lang="cs-CZ" altLang="cs-CZ" sz="2400" i="1" smtClean="0">
                <a:solidFill>
                  <a:srgbClr val="FFC000"/>
                </a:solidFill>
                <a:latin typeface="Arial" panose="020B0604020202020204" pitchFamily="34" charset="0"/>
              </a:rPr>
              <a:t>(prof. PhDr. Zdeněk Matějček)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>
                <a:latin typeface="Arial" panose="020B0604020202020204" pitchFamily="34" charset="0"/>
              </a:rPr>
              <a:t>Určitě správnou myšlenkou je zvětšit prostupnost školského systému </a:t>
            </a:r>
            <a:br>
              <a:rPr lang="cs-CZ" altLang="cs-CZ" sz="2400" smtClean="0">
                <a:latin typeface="Arial" panose="020B0604020202020204" pitchFamily="34" charset="0"/>
              </a:rPr>
            </a:br>
            <a:r>
              <a:rPr lang="cs-CZ" altLang="cs-CZ" sz="2400" smtClean="0">
                <a:latin typeface="Arial" panose="020B0604020202020204" pitchFamily="34" charset="0"/>
              </a:rPr>
              <a:t>a otevřít jej </a:t>
            </a:r>
            <a:r>
              <a:rPr lang="cs-CZ" altLang="cs-CZ" sz="2400" smtClean="0">
                <a:solidFill>
                  <a:srgbClr val="FFC000"/>
                </a:solidFill>
                <a:latin typeface="Arial" panose="020B0604020202020204" pitchFamily="34" charset="0"/>
              </a:rPr>
              <a:t>pokud možno </a:t>
            </a:r>
            <a:r>
              <a:rPr lang="cs-CZ" altLang="cs-CZ" sz="2400" smtClean="0">
                <a:latin typeface="Arial" panose="020B0604020202020204" pitchFamily="34" charset="0"/>
              </a:rPr>
              <a:t>všem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smtClean="0">
                <a:solidFill>
                  <a:srgbClr val="FFFF00"/>
                </a:solidFill>
                <a:latin typeface="Arial" panose="020B0604020202020204" pitchFamily="34" charset="0"/>
              </a:rPr>
              <a:t>Ale:</a:t>
            </a:r>
            <a:r>
              <a:rPr lang="cs-CZ" altLang="cs-CZ" sz="2400" smtClean="0">
                <a:latin typeface="Arial" panose="020B0604020202020204" pitchFamily="34" charset="0"/>
              </a:rPr>
              <a:t> je nesprávné a </a:t>
            </a:r>
            <a:r>
              <a:rPr lang="cs-CZ" altLang="cs-CZ" sz="2400" smtClean="0">
                <a:latin typeface="Arial" panose="020B0604020202020204" pitchFamily="34" charset="0"/>
                <a:cs typeface="Calibri" panose="020F0502020204030204" pitchFamily="34" charset="0"/>
              </a:rPr>
              <a:t>iluzorní </a:t>
            </a:r>
            <a:r>
              <a:rPr lang="cs-CZ" altLang="cs-CZ" sz="2400" smtClean="0">
                <a:solidFill>
                  <a:srgbClr val="FFC000"/>
                </a:solidFill>
                <a:latin typeface="Arial" panose="020B0604020202020204" pitchFamily="34" charset="0"/>
              </a:rPr>
              <a:t>vzdělávání všech žáků v běžných třídách </a:t>
            </a:r>
            <a:r>
              <a:rPr lang="cs-CZ" altLang="cs-CZ" sz="2400" smtClean="0">
                <a:latin typeface="Arial" panose="020B0604020202020204" pitchFamily="34" charset="0"/>
              </a:rPr>
              <a:t/>
            </a:r>
            <a:br>
              <a:rPr lang="cs-CZ" altLang="cs-CZ" sz="2400" smtClean="0">
                <a:latin typeface="Arial" panose="020B0604020202020204" pitchFamily="34" charset="0"/>
              </a:rPr>
            </a:br>
            <a:r>
              <a:rPr lang="cs-CZ" altLang="cs-CZ" sz="2400" smtClean="0">
                <a:latin typeface="Arial" panose="020B0604020202020204" pitchFamily="34" charset="0"/>
              </a:rPr>
              <a:t>bez ohledu na jejich intelektové schopnosti, vzdělávání limitující zdravotní postižení, </a:t>
            </a:r>
            <a:r>
              <a:rPr lang="cs-CZ" altLang="cs-CZ" sz="2400" smtClean="0">
                <a:solidFill>
                  <a:srgbClr val="FFC00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bez odborné připravenosti učitelů </a:t>
            </a:r>
            <a:r>
              <a:rPr lang="cs-CZ" altLang="cs-CZ" sz="2400" smtClean="0">
                <a:latin typeface="Arial" panose="020B0604020202020204" pitchFamily="34" charset="0"/>
                <a:cs typeface="Calibri" panose="020F0502020204030204" pitchFamily="34" charset="0"/>
              </a:rPr>
              <a:t>a za zpolitizování celého problému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10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2200" smtClean="0"/>
          </a:p>
          <a:p>
            <a:pPr eaLnBrk="1" hangingPunct="1">
              <a:lnSpc>
                <a:spcPct val="90000"/>
              </a:lnSpc>
            </a:pPr>
            <a:endParaRPr lang="cs-CZ" altLang="cs-CZ" sz="2200" smtClean="0"/>
          </a:p>
        </p:txBody>
      </p:sp>
      <p:sp>
        <p:nvSpPr>
          <p:cNvPr id="22532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1726AAA-7A25-4F5E-849E-2DF9721C4F6E}" type="slidenum">
              <a:rPr lang="cs-CZ" altLang="cs-CZ">
                <a:solidFill>
                  <a:srgbClr val="FFFFFF"/>
                </a:solidFill>
                <a:latin typeface="Tahoma" panose="020B0604030504040204" pitchFamily="34" charset="0"/>
              </a:rPr>
              <a:pPr/>
              <a:t>3</a:t>
            </a:fld>
            <a:endParaRPr lang="cs-CZ" altLang="cs-CZ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5538" y="369888"/>
            <a:ext cx="10144125" cy="10366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Oslabení kognitivního výkonu</a:t>
            </a:r>
            <a:endParaRPr lang="cs-CZ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815975" y="1406525"/>
            <a:ext cx="11428413" cy="50038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600" b="1" smtClean="0">
                <a:solidFill>
                  <a:srgbClr val="FFC000"/>
                </a:solidFill>
                <a:cs typeface="Calibri" panose="020F0502020204030204" pitchFamily="34" charset="0"/>
              </a:rPr>
              <a:t>Pro smysluplný průběh inkluzivního vzdělávání pedagog potřebuje chápat</a:t>
            </a:r>
            <a:br>
              <a:rPr lang="cs-CZ" altLang="cs-CZ" sz="2600" b="1" smtClean="0">
                <a:solidFill>
                  <a:srgbClr val="FFC000"/>
                </a:solidFill>
                <a:cs typeface="Calibri" panose="020F0502020204030204" pitchFamily="34" charset="0"/>
              </a:rPr>
            </a:br>
            <a:r>
              <a:rPr lang="cs-CZ" altLang="cs-CZ" sz="2600" b="1" smtClean="0">
                <a:solidFill>
                  <a:srgbClr val="FFC000"/>
                </a:solidFill>
                <a:cs typeface="Calibri" panose="020F0502020204030204" pitchFamily="34" charset="0"/>
              </a:rPr>
              <a:t>a akceptovat typické obtíže žáka s hraničním intelektem </a:t>
            </a:r>
            <a:br>
              <a:rPr lang="cs-CZ" altLang="cs-CZ" sz="2600" b="1" smtClean="0">
                <a:solidFill>
                  <a:srgbClr val="FFC000"/>
                </a:solidFill>
                <a:cs typeface="Calibri" panose="020F0502020204030204" pitchFamily="34" charset="0"/>
              </a:rPr>
            </a:br>
            <a:r>
              <a:rPr lang="cs-CZ" altLang="cs-CZ" sz="2600" b="1" smtClean="0">
                <a:solidFill>
                  <a:srgbClr val="FFC000"/>
                </a:solidFill>
                <a:cs typeface="Calibri" panose="020F0502020204030204" pitchFamily="34" charset="0"/>
              </a:rPr>
              <a:t>či lehkou mentální retardací:    </a:t>
            </a:r>
          </a:p>
          <a:p>
            <a:pPr marL="0" indent="0"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  Pomalejší psychomotorické tempo</a:t>
            </a:r>
          </a:p>
          <a:p>
            <a:pPr marL="0" indent="0"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  Oslabení kognitivních funkcí, zvláště v abstraktním myšlení</a:t>
            </a:r>
          </a:p>
          <a:p>
            <a:pPr marL="0" indent="0"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  Obtíže ve vyjadřovacích schopnostech </a:t>
            </a:r>
          </a:p>
          <a:p>
            <a:pPr marL="0" indent="0"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  Menší slovní zásoba     </a:t>
            </a:r>
          </a:p>
          <a:p>
            <a:pPr marL="0" indent="0"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  Horší osvojování nových pojmů v průběhu výuky</a:t>
            </a:r>
          </a:p>
          <a:p>
            <a:pPr marL="0" indent="0"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  Obtížné uvědomování si analogie mezi tématy učiva</a:t>
            </a:r>
          </a:p>
          <a:p>
            <a:pPr marL="0" indent="0"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  Obtížné uvědomování si o jaký problém se jedná, jak jej uchopit a řešit</a:t>
            </a:r>
          </a:p>
          <a:p>
            <a:pPr marL="0" indent="0"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  Změnu učebních podmínek má za novou a neznámou situaci</a:t>
            </a:r>
          </a:p>
          <a:p>
            <a:pPr marL="0" indent="0"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  Obtíže v koncentraci pozornosti a vytrvalosti při řešení úkolů</a:t>
            </a:r>
          </a:p>
          <a:p>
            <a:pPr marL="0" indent="0"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  Snadná unavitelnost a malá výkonnost</a:t>
            </a:r>
          </a:p>
        </p:txBody>
      </p:sp>
      <p:sp>
        <p:nvSpPr>
          <p:cNvPr id="23556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AFBF688-185D-4F04-8DB1-42683ADBD49C}" type="slidenum">
              <a:rPr lang="cs-CZ" altLang="cs-CZ">
                <a:solidFill>
                  <a:srgbClr val="FFFFFF"/>
                </a:solidFill>
                <a:latin typeface="Tahoma" panose="020B0604030504040204" pitchFamily="34" charset="0"/>
              </a:rPr>
              <a:pPr/>
              <a:t>4</a:t>
            </a:fld>
            <a:endParaRPr lang="cs-CZ" altLang="cs-CZ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63638" y="0"/>
            <a:ext cx="9864725" cy="14319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Oslabení kognitivního výkonu</a:t>
            </a:r>
            <a:endParaRPr lang="cs-CZ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650875" y="993775"/>
            <a:ext cx="11541125" cy="5864225"/>
          </a:xfrm>
        </p:spPr>
        <p:txBody>
          <a:bodyPr/>
          <a:lstStyle/>
          <a:p>
            <a:pPr eaLnBrk="1" hangingPunct="1"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500" b="1" smtClean="0">
                <a:solidFill>
                  <a:srgbClr val="FFC000"/>
                </a:solidFill>
                <a:cs typeface="Arial" panose="020B0604020202020204" pitchFamily="34" charset="0"/>
              </a:rPr>
              <a:t>Pedagog by měl být schopen vyhodnotit </a:t>
            </a:r>
            <a:r>
              <a:rPr lang="cs-CZ" altLang="cs-CZ" sz="2600" b="1" smtClean="0">
                <a:solidFill>
                  <a:srgbClr val="FFC000"/>
                </a:solidFill>
                <a:cs typeface="Calibri" panose="020F0502020204030204" pitchFamily="34" charset="0"/>
              </a:rPr>
              <a:t>žákovy obtíže:</a:t>
            </a:r>
            <a:br>
              <a:rPr lang="cs-CZ" altLang="cs-CZ" sz="2600" b="1" smtClean="0">
                <a:solidFill>
                  <a:srgbClr val="FFC000"/>
                </a:solidFill>
                <a:cs typeface="Calibri" panose="020F0502020204030204" pitchFamily="34" charset="0"/>
              </a:rPr>
            </a:br>
            <a:r>
              <a:rPr lang="cs-CZ" altLang="cs-CZ" sz="800" b="1" smtClean="0">
                <a:solidFill>
                  <a:srgbClr val="FFFF00"/>
                </a:solidFill>
                <a:cs typeface="Arial" panose="020B0604020202020204" pitchFamily="34" charset="0"/>
              </a:rPr>
              <a:t/>
            </a:r>
            <a:br>
              <a:rPr lang="cs-CZ" altLang="cs-CZ" sz="800" b="1" smtClean="0">
                <a:solidFill>
                  <a:srgbClr val="FFFF00"/>
                </a:solidFill>
                <a:cs typeface="Arial" panose="020B0604020202020204" pitchFamily="34" charset="0"/>
              </a:rPr>
            </a:br>
            <a:r>
              <a:rPr lang="cs-CZ" altLang="cs-CZ" sz="2100" smtClean="0">
                <a:latin typeface="Arial" panose="020B0604020202020204" pitchFamily="34" charset="0"/>
                <a:cs typeface="Arial" panose="020B0604020202020204" pitchFamily="34" charset="0"/>
              </a:rPr>
              <a:t>- s čím oslabení výkonu souvisí</a:t>
            </a:r>
            <a:br>
              <a:rPr lang="cs-CZ" altLang="cs-CZ" sz="21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8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8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100" smtClean="0">
                <a:latin typeface="Arial" panose="020B0604020202020204" pitchFamily="34" charset="0"/>
                <a:cs typeface="Arial" panose="020B0604020202020204" pitchFamily="34" charset="0"/>
              </a:rPr>
              <a:t>- které výchozí kognitivní funkce bývají deficitní (pozornost, schopnost abstraktního </a:t>
            </a:r>
            <a:br>
              <a:rPr lang="cs-CZ" altLang="cs-CZ" sz="21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100" smtClean="0">
                <a:latin typeface="Arial" panose="020B0604020202020204" pitchFamily="34" charset="0"/>
                <a:cs typeface="Arial" panose="020B0604020202020204" pitchFamily="34" charset="0"/>
              </a:rPr>
              <a:t>  myšlení, schopnost vyjadřování a porozumění, minimální koncentrace, emocionální </a:t>
            </a:r>
            <a:br>
              <a:rPr lang="cs-CZ" altLang="cs-CZ" sz="21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100" smtClean="0">
                <a:latin typeface="Arial" panose="020B0604020202020204" pitchFamily="34" charset="0"/>
                <a:cs typeface="Arial" panose="020B0604020202020204" pitchFamily="34" charset="0"/>
              </a:rPr>
              <a:t>  seberegulace, pohotovost pro zpracování informací, prostorová orientace, atd.)</a:t>
            </a:r>
            <a:br>
              <a:rPr lang="cs-CZ" altLang="cs-CZ" sz="21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8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8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100" smtClean="0">
                <a:latin typeface="Arial" panose="020B0604020202020204" pitchFamily="34" charset="0"/>
                <a:cs typeface="Arial" panose="020B0604020202020204" pitchFamily="34" charset="0"/>
              </a:rPr>
              <a:t>- jak intelektový deficit souvisí s procesem osvojování znalostí a dovedností</a:t>
            </a:r>
            <a:br>
              <a:rPr lang="cs-CZ" altLang="cs-CZ" sz="21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8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8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100" smtClean="0">
                <a:latin typeface="Arial" panose="020B0604020202020204" pitchFamily="34" charset="0"/>
                <a:cs typeface="Arial" panose="020B0604020202020204" pitchFamily="34" charset="0"/>
              </a:rPr>
              <a:t>- potřeba posilování a trénink jednotlivých oslabených oblastí:</a:t>
            </a:r>
            <a:br>
              <a:rPr lang="cs-CZ" altLang="cs-CZ" sz="21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10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altLang="cs-CZ" sz="2100" smtClean="0">
                <a:latin typeface="Arial" panose="020B0604020202020204" pitchFamily="34" charset="0"/>
                <a:cs typeface="Tahoma" panose="020B0604030504040204" pitchFamily="34" charset="0"/>
              </a:rPr>
              <a:t>»</a:t>
            </a:r>
            <a:r>
              <a:rPr lang="cs-CZ" altLang="cs-CZ" sz="2100" smtClean="0">
                <a:latin typeface="Arial" panose="020B0604020202020204" pitchFamily="34" charset="0"/>
                <a:cs typeface="Arial" panose="020B0604020202020204" pitchFamily="34" charset="0"/>
              </a:rPr>
              <a:t> trénink paměti </a:t>
            </a:r>
            <a:br>
              <a:rPr lang="cs-CZ" altLang="cs-CZ" sz="21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100" smtClean="0">
                <a:latin typeface="Arial" panose="020B0604020202020204" pitchFamily="34" charset="0"/>
                <a:cs typeface="Arial" panose="020B0604020202020204" pitchFamily="34" charset="0"/>
              </a:rPr>
              <a:t>   » krátkodobé a dlouhodobé pozornosti </a:t>
            </a:r>
            <a:br>
              <a:rPr lang="cs-CZ" altLang="cs-CZ" sz="21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100" smtClean="0">
                <a:latin typeface="Arial" panose="020B0604020202020204" pitchFamily="34" charset="0"/>
                <a:cs typeface="Arial" panose="020B0604020202020204" pitchFamily="34" charset="0"/>
              </a:rPr>
              <a:t>   » rozvoj řeči, slovní zásoby a porozumění řeči </a:t>
            </a:r>
            <a:br>
              <a:rPr lang="cs-CZ" altLang="cs-CZ" sz="21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100" smtClean="0">
                <a:latin typeface="Arial" panose="020B0604020202020204" pitchFamily="34" charset="0"/>
                <a:cs typeface="Arial" panose="020B0604020202020204" pitchFamily="34" charset="0"/>
              </a:rPr>
              <a:t>   » schopnosti verbálně se vyjadřovat</a:t>
            </a:r>
            <a:br>
              <a:rPr lang="cs-CZ" altLang="cs-CZ" sz="21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100" smtClean="0">
                <a:latin typeface="Arial" panose="020B0604020202020204" pitchFamily="34" charset="0"/>
                <a:cs typeface="Arial" panose="020B0604020202020204" pitchFamily="34" charset="0"/>
              </a:rPr>
              <a:t>   » podpora pojmového myšlení </a:t>
            </a:r>
          </a:p>
          <a:p>
            <a:pPr eaLnBrk="1" hangingPunct="1"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100" b="1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Bývá toho učitel běžné školy s více než dvaceti žáky ve třídě schopen?</a:t>
            </a:r>
          </a:p>
        </p:txBody>
      </p:sp>
      <p:sp>
        <p:nvSpPr>
          <p:cNvPr id="24580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49F8F3A-8BF9-44C0-9964-B3B7C8F73185}" type="slidenum">
              <a:rPr lang="cs-CZ" altLang="cs-CZ">
                <a:solidFill>
                  <a:srgbClr val="FFFFFF"/>
                </a:solidFill>
                <a:latin typeface="Tahoma" panose="020B0604030504040204" pitchFamily="34" charset="0"/>
              </a:rPr>
              <a:pPr/>
              <a:t>5</a:t>
            </a:fld>
            <a:endParaRPr lang="cs-CZ" altLang="cs-CZ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 noChangeArrowheads="1"/>
          </p:cNvSpPr>
          <p:nvPr>
            <p:ph type="title"/>
          </p:nvPr>
        </p:nvSpPr>
        <p:spPr bwMode="auto">
          <a:xfrm>
            <a:off x="995363" y="530225"/>
            <a:ext cx="9601200" cy="747713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cs-CZ" altLang="cs-CZ" b="1" cap="none" dirty="0">
                <a:ln>
                  <a:noFill/>
                </a:ln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ČASTÉ PROJEVY ŽÁKA </a:t>
            </a:r>
            <a:r>
              <a:rPr lang="cs-CZ" altLang="cs-CZ" b="1" dirty="0">
                <a:solidFill>
                  <a:srgbClr val="FF0000"/>
                </a:solidFill>
                <a:latin typeface="+mn-lt"/>
              </a:rPr>
              <a:t>s hraničním intelektem</a:t>
            </a:r>
            <a:br>
              <a:rPr lang="cs-CZ" altLang="cs-CZ" b="1" dirty="0">
                <a:solidFill>
                  <a:srgbClr val="FF0000"/>
                </a:solidFill>
                <a:latin typeface="+mn-lt"/>
              </a:rPr>
            </a:br>
            <a:r>
              <a:rPr lang="cs-CZ" altLang="cs-CZ" b="1" dirty="0">
                <a:solidFill>
                  <a:srgbClr val="FF0000"/>
                </a:solidFill>
                <a:latin typeface="+mn-lt"/>
              </a:rPr>
              <a:t>a žáka s lehkou mentální retardací</a:t>
            </a:r>
            <a:endParaRPr lang="cs-CZ" altLang="cs-CZ" b="1" cap="none" dirty="0">
              <a:ln>
                <a:noFill/>
              </a:ln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1403350" y="2170113"/>
            <a:ext cx="11326813" cy="5486400"/>
          </a:xfrm>
        </p:spPr>
        <p:txBody>
          <a:bodyPr/>
          <a:lstStyle/>
          <a:p>
            <a:pPr eaLnBrk="1" hangingPunct="1"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Nesoustředěnost, snadná a rychlá unavitelnost</a:t>
            </a:r>
          </a:p>
          <a:p>
            <a:pPr eaLnBrk="1" hangingPunct="1"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Problémy s adaptací do kolektivu – outsideři, exkluze (nemají společná témata)</a:t>
            </a:r>
          </a:p>
          <a:p>
            <a:pPr eaLnBrk="1" hangingPunct="1"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Snaha získat pozornost - nekázeň, frustrovaní agresoři, třídní šašci </a:t>
            </a:r>
          </a:p>
          <a:p>
            <a:pPr eaLnBrk="1" hangingPunct="1"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Nesamostatnost při práci</a:t>
            </a:r>
          </a:p>
          <a:p>
            <a:pPr eaLnBrk="1" hangingPunct="1"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Obtíže s pochopením učiva a dílčích instrukcí</a:t>
            </a:r>
          </a:p>
          <a:p>
            <a:pPr eaLnBrk="1" hangingPunct="1"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Problémy s chápáním co se po žákovi žádá</a:t>
            </a:r>
          </a:p>
          <a:p>
            <a:pPr eaLnBrk="1" hangingPunct="1"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Pocity zklamání z častého školního neúspěchu</a:t>
            </a:r>
          </a:p>
          <a:p>
            <a:pPr eaLnBrk="1" hangingPunct="1"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Možné zhoršení zdravotního stavu (zvláště psychické poruchy)</a:t>
            </a:r>
          </a:p>
          <a:p>
            <a:pPr eaLnBrk="1" hangingPunct="1"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Vyhýbání se škole, nejprve nemoc, posléze záškoláctví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80000"/>
              <a:buFont typeface="Arial" panose="020B0604020202020204" pitchFamily="34" charset="0"/>
              <a:buNone/>
            </a:pPr>
            <a:r>
              <a:rPr lang="cs-CZ" altLang="cs-CZ" sz="2300" b="1" smtClean="0">
                <a:solidFill>
                  <a:srgbClr val="FFC000"/>
                </a:solidFill>
                <a:cs typeface="Calibri" panose="020F0502020204030204" pitchFamily="34" charset="0"/>
              </a:rPr>
              <a:t>Žáci neúspěšní a s rizikovým chováním by měli být v hledáčku školního psychologa</a:t>
            </a:r>
          </a:p>
          <a:p>
            <a:pPr eaLnBrk="1" hangingPunct="1">
              <a:buClr>
                <a:srgbClr val="FFFF00"/>
              </a:buClr>
              <a:buFont typeface="Arial" panose="020B0604020202020204" pitchFamily="34" charset="0"/>
              <a:buNone/>
            </a:pPr>
            <a:endParaRPr lang="cs-CZ" altLang="cs-CZ" sz="2300" smtClean="0"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3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6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6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600" smtClean="0">
                <a:latin typeface="Arial" panose="020B0604020202020204" pitchFamily="34" charset="0"/>
                <a:cs typeface="Arial" panose="020B0604020202020204" pitchFamily="34" charset="0"/>
              </a:rPr>
              <a:t>     -</a:t>
            </a:r>
          </a:p>
        </p:txBody>
      </p:sp>
      <p:sp>
        <p:nvSpPr>
          <p:cNvPr id="25604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xfrm>
            <a:off x="6672263" y="6021388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1CE1A35-F61A-4347-AA82-8365450BAD4B}" type="slidenum">
              <a:rPr lang="cs-CZ" altLang="cs-CZ">
                <a:solidFill>
                  <a:srgbClr val="FFFFFF"/>
                </a:solidFill>
                <a:latin typeface="Tahoma" panose="020B0604030504040204" pitchFamily="34" charset="0"/>
              </a:rPr>
              <a:pPr/>
              <a:t>6</a:t>
            </a:fld>
            <a:endParaRPr lang="cs-CZ" altLang="cs-CZ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7288" y="569913"/>
            <a:ext cx="9877425" cy="1074737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cs-CZ" altLang="cs-CZ" sz="2700" cap="none" dirty="0">
                <a:ln>
                  <a:noFill/>
                </a:ln>
                <a:solidFill>
                  <a:srgbClr val="FF3300"/>
                </a:solidFill>
                <a:latin typeface="Comic Sans MS" panose="030F0702030302020204" pitchFamily="66" charset="0"/>
              </a:rPr>
              <a:t>  </a:t>
            </a:r>
            <a:r>
              <a:rPr lang="cs-CZ" altLang="cs-CZ" b="1" cap="none" dirty="0">
                <a:ln>
                  <a:noFill/>
                </a:ln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SELHÁVÁNÍ DÍTĚTE VE ŠKOLE </a:t>
            </a:r>
            <a:br>
              <a:rPr lang="cs-CZ" altLang="cs-CZ" b="1" cap="none" dirty="0">
                <a:ln>
                  <a:noFill/>
                </a:ln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altLang="cs-CZ" b="1" cap="none" dirty="0">
                <a:ln>
                  <a:noFill/>
                </a:ln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cs-CZ" altLang="cs-CZ" sz="3200" b="1" cap="none" dirty="0">
                <a:ln>
                  <a:noFill/>
                </a:ln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ZDROJ NEGATIVNÍCH DOPADŮ NA CHOVÁNÍ</a:t>
            </a:r>
            <a:endParaRPr lang="cs-CZ" altLang="cs-CZ" b="1" cap="none" dirty="0">
              <a:ln>
                <a:noFill/>
              </a:ln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1611313" y="1743075"/>
            <a:ext cx="9578975" cy="4733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FF00"/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altLang="cs-CZ" sz="2300" smtClean="0">
                <a:solidFill>
                  <a:srgbClr val="FFFFFF"/>
                </a:solidFill>
                <a:cs typeface="Calibri" panose="020F0502020204030204" pitchFamily="34" charset="0"/>
              </a:rPr>
              <a:t>Pocit permanentního neúspěchu, přerůstající v deprivaci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altLang="cs-CZ" sz="2300" smtClean="0">
                <a:solidFill>
                  <a:srgbClr val="FFFFFF"/>
                </a:solidFill>
                <a:cs typeface="Calibri" panose="020F0502020204030204" pitchFamily="34" charset="0"/>
              </a:rPr>
              <a:t>Nepodnětné školní prostředí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altLang="cs-CZ" sz="2300" smtClean="0">
                <a:solidFill>
                  <a:srgbClr val="FFFFFF"/>
                </a:solidFill>
                <a:cs typeface="Calibri" panose="020F0502020204030204" pitchFamily="34" charset="0"/>
              </a:rPr>
              <a:t>Pocit nepochopení učitelem, leckdy učitelova minimální snaha pomoci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altLang="cs-CZ" sz="2300" smtClean="0">
                <a:solidFill>
                  <a:srgbClr val="FFFFFF"/>
                </a:solidFill>
                <a:cs typeface="Calibri" panose="020F0502020204030204" pitchFamily="34" charset="0"/>
              </a:rPr>
              <a:t>Pocit nepochopení třídním kolektivem – dítě systematicky exkludováno 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altLang="cs-CZ" sz="2300" smtClean="0">
                <a:solidFill>
                  <a:srgbClr val="FFFFFF"/>
                </a:solidFill>
                <a:cs typeface="Calibri" panose="020F0502020204030204" pitchFamily="34" charset="0"/>
              </a:rPr>
              <a:t>Absence pozitivního prostředí ve škole, často i mimo školu včetně domova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altLang="cs-CZ" sz="2300" smtClean="0">
                <a:solidFill>
                  <a:srgbClr val="FFFFFF"/>
                </a:solidFill>
                <a:cs typeface="Calibri" panose="020F0502020204030204" pitchFamily="34" charset="0"/>
              </a:rPr>
              <a:t>Stále výraznější poruchy chování až trestná činnost (oddanost partě, zneužitelnost k asocialitě, nápadná agresivita ve škole i mimo ni)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altLang="cs-CZ" sz="2300" smtClean="0">
                <a:solidFill>
                  <a:srgbClr val="FFFFFF"/>
                </a:solidFill>
                <a:cs typeface="Calibri" panose="020F0502020204030204" pitchFamily="34" charset="0"/>
              </a:rPr>
              <a:t> Problémy vztahů v rodině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altLang="cs-CZ" sz="2300" smtClean="0">
                <a:solidFill>
                  <a:srgbClr val="FFFFFF"/>
                </a:solidFill>
                <a:cs typeface="Calibri" panose="020F0502020204030204" pitchFamily="34" charset="0"/>
              </a:rPr>
              <a:t>Projevy sebepoškozování u citlivějších jedinců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80000"/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Z výše uvedených důvodů potřeba na sebe upozornit jakýmkoliv způsobem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cs-CZ" altLang="cs-CZ" sz="1700" smtClean="0"/>
          </a:p>
        </p:txBody>
      </p:sp>
      <p:sp>
        <p:nvSpPr>
          <p:cNvPr id="26628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4953000" y="6248400"/>
            <a:ext cx="2895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01F1F2A5-615F-4B07-9D92-50FF0249D08C}" type="slidenum">
              <a:rPr lang="cs-CZ" altLang="cs-CZ">
                <a:solidFill>
                  <a:srgbClr val="FFFFFF"/>
                </a:solidFill>
              </a:rPr>
              <a:pPr algn="ctr"/>
              <a:t>7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10131425" cy="14112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cs-CZ" altLang="cs-CZ" b="1" cap="none" smtClean="0">
                <a:ln>
                  <a:noFill/>
                </a:ln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ASISTENT PEDAGOGA </a:t>
            </a:r>
            <a:br>
              <a:rPr lang="cs-CZ" altLang="cs-CZ" b="1" cap="none" smtClean="0">
                <a:ln>
                  <a:noFill/>
                </a:ln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altLang="cs-CZ" b="1" cap="none" smtClean="0">
                <a:ln>
                  <a:noFill/>
                </a:ln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PODPORA ŽÁKŮM VE ŠKOLE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280988" y="1685925"/>
            <a:ext cx="11826875" cy="51720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b="1" smtClean="0">
                <a:solidFill>
                  <a:srgbClr val="FFC000"/>
                </a:solidFill>
                <a:cs typeface="Calibri" panose="020F0502020204030204" pitchFamily="34" charset="0"/>
              </a:rPr>
              <a:t>Nová parametrizace pedagogické asistence od roku 2025 </a:t>
            </a:r>
            <a:r>
              <a:rPr lang="cs-CZ" altLang="cs-CZ" sz="2300" smtClean="0">
                <a:cs typeface="Calibri" panose="020F0502020204030204" pitchFamily="34" charset="0"/>
              </a:rPr>
              <a:t>- počty asistentů rostly rychleji </a:t>
            </a:r>
            <a:br>
              <a:rPr lang="cs-CZ" altLang="cs-CZ" sz="2300" smtClean="0">
                <a:cs typeface="Calibri" panose="020F0502020204030204" pitchFamily="34" charset="0"/>
              </a:rPr>
            </a:br>
            <a:r>
              <a:rPr lang="cs-CZ" altLang="cs-CZ" sz="2300" smtClean="0">
                <a:cs typeface="Calibri" panose="020F0502020204030204" pitchFamily="34" charset="0"/>
              </a:rPr>
              <a:t>než počty dětí s potřebou této podpory (</a:t>
            </a:r>
            <a:r>
              <a:rPr lang="cs-CZ" altLang="cs-CZ" sz="2300" i="1" smtClean="0">
                <a:cs typeface="Calibri" panose="020F0502020204030204" pitchFamily="34" charset="0"/>
              </a:rPr>
              <a:t>dle MŠMT</a:t>
            </a:r>
            <a:r>
              <a:rPr lang="cs-CZ" altLang="cs-CZ" sz="2300" smtClean="0">
                <a:cs typeface="Calibri" panose="020F0502020204030204" pitchFamily="34" charset="0"/>
              </a:rPr>
              <a:t>) -za poslední rok o cca 3300</a:t>
            </a:r>
            <a:br>
              <a:rPr lang="cs-CZ" altLang="cs-CZ" sz="2300" smtClean="0">
                <a:cs typeface="Calibri" panose="020F0502020204030204" pitchFamily="34" charset="0"/>
              </a:rPr>
            </a:br>
            <a:endParaRPr lang="cs-CZ" altLang="cs-CZ" sz="80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Asistent na veřejných školách bude přidělován podle předem nastavených parametrů: </a:t>
            </a:r>
            <a:r>
              <a:rPr lang="cs-CZ" altLang="cs-CZ" sz="800" smtClean="0">
                <a:cs typeface="Calibri" panose="020F0502020204030204" pitchFamily="34" charset="0"/>
              </a:rPr>
              <a:t/>
            </a:r>
            <a:br>
              <a:rPr lang="cs-CZ" altLang="cs-CZ" sz="800" smtClean="0">
                <a:cs typeface="Calibri" panose="020F0502020204030204" pitchFamily="34" charset="0"/>
              </a:rPr>
            </a:br>
            <a:r>
              <a:rPr lang="cs-CZ" altLang="cs-CZ" sz="2300" smtClean="0">
                <a:cs typeface="Calibri" panose="020F0502020204030204" pitchFamily="34" charset="0"/>
              </a:rPr>
              <a:t>počet žáků se speciálními vzdělávacími potřebami, množství tříd ve škole a jejich naplněnost</a:t>
            </a:r>
            <a:br>
              <a:rPr lang="cs-CZ" altLang="cs-CZ" sz="2300" smtClean="0">
                <a:cs typeface="Calibri" panose="020F0502020204030204" pitchFamily="34" charset="0"/>
              </a:rPr>
            </a:br>
            <a:endParaRPr lang="cs-CZ" altLang="cs-CZ" sz="80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Nutno parametry upravit, aby na asistenta v případě potřeby dosáhly i malé školy</a:t>
            </a:r>
            <a:r>
              <a:rPr lang="cs-CZ" altLang="cs-CZ" sz="2300" smtClean="0">
                <a:solidFill>
                  <a:srgbClr val="FFFF00"/>
                </a:solidFill>
                <a:cs typeface="Calibri" panose="020F0502020204030204" pitchFamily="34" charset="0"/>
              </a:rPr>
              <a:t/>
            </a:r>
            <a:br>
              <a:rPr lang="cs-CZ" altLang="cs-CZ" sz="2300" smtClean="0">
                <a:solidFill>
                  <a:srgbClr val="FFFF00"/>
                </a:solidFill>
                <a:cs typeface="Calibri" panose="020F0502020204030204" pitchFamily="34" charset="0"/>
              </a:rPr>
            </a:br>
            <a:endParaRPr lang="cs-CZ" altLang="cs-CZ" sz="800" smtClean="0">
              <a:solidFill>
                <a:srgbClr val="FFFF00"/>
              </a:solidFill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Asistenti pedagoga do škol  </a:t>
            </a:r>
            <a:r>
              <a:rPr lang="cs-CZ" altLang="cs-CZ" sz="2300" smtClean="0">
                <a:solidFill>
                  <a:srgbClr val="FFC000"/>
                </a:solidFill>
                <a:cs typeface="Calibri" panose="020F0502020204030204" pitchFamily="34" charset="0"/>
              </a:rPr>
              <a:t>NE v podobě podpůrného opatření, ale </a:t>
            </a:r>
            <a:r>
              <a:rPr lang="cs-CZ" altLang="cs-CZ" sz="2300" u="sng" smtClean="0">
                <a:solidFill>
                  <a:srgbClr val="FFC000"/>
                </a:solidFill>
                <a:cs typeface="Calibri" panose="020F0502020204030204" pitchFamily="34" charset="0"/>
              </a:rPr>
              <a:t>ve stálém pracovním poměru </a:t>
            </a:r>
            <a:r>
              <a:rPr lang="cs-CZ" altLang="cs-CZ" sz="2300" smtClean="0">
                <a:solidFill>
                  <a:srgbClr val="FFC000"/>
                </a:solidFill>
                <a:cs typeface="Calibri" panose="020F0502020204030204" pitchFamily="34" charset="0"/>
              </a:rPr>
              <a:t>s jasnou perspektivou pro školu a možností dalšího asistentova vzdělávání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Vyřešit záměnu pojmů ASISTENT PEDAGOGA </a:t>
            </a:r>
            <a:r>
              <a:rPr lang="cs-CZ" altLang="cs-CZ" sz="2300" b="1" smtClean="0">
                <a:solidFill>
                  <a:srgbClr val="FFC000"/>
                </a:solidFill>
                <a:cs typeface="Calibri" panose="020F0502020204030204" pitchFamily="34" charset="0"/>
              </a:rPr>
              <a:t>X</a:t>
            </a:r>
            <a:r>
              <a:rPr lang="cs-CZ" altLang="cs-CZ" sz="2300" smtClean="0">
                <a:cs typeface="Calibri" panose="020F0502020204030204" pitchFamily="34" charset="0"/>
              </a:rPr>
              <a:t> OSOBNÍ ASISTENT –ve škole i v poradně</a:t>
            </a:r>
            <a:br>
              <a:rPr lang="cs-CZ" altLang="cs-CZ" sz="2300" smtClean="0">
                <a:cs typeface="Calibri" panose="020F0502020204030204" pitchFamily="34" charset="0"/>
              </a:rPr>
            </a:br>
            <a:endParaRPr lang="cs-CZ" altLang="cs-CZ" sz="80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Stavěni asistentů do pozic, které jim vzhledem ke vzdělání nepřísluší – např. suplování za učitele</a:t>
            </a:r>
            <a:br>
              <a:rPr lang="cs-CZ" altLang="cs-CZ" sz="2300" smtClean="0">
                <a:cs typeface="Calibri" panose="020F0502020204030204" pitchFamily="34" charset="0"/>
              </a:rPr>
            </a:br>
            <a:endParaRPr lang="cs-CZ" altLang="cs-CZ" sz="80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cs typeface="Calibri" panose="020F0502020204030204" pitchFamily="34" charset="0"/>
              </a:rPr>
              <a:t>Žádné 80ti hodinové rychlokurzy asistentů nenahradí jejich deficity ve vzdělání </a:t>
            </a:r>
            <a:br>
              <a:rPr lang="cs-CZ" altLang="cs-CZ" sz="2300" smtClean="0">
                <a:cs typeface="Calibri" panose="020F0502020204030204" pitchFamily="34" charset="0"/>
              </a:rPr>
            </a:br>
            <a:endParaRPr lang="cs-CZ" altLang="cs-CZ" sz="80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300" smtClean="0">
                <a:solidFill>
                  <a:srgbClr val="FFC000"/>
                </a:solidFill>
                <a:cs typeface="Calibri" panose="020F0502020204030204" pitchFamily="34" charset="0"/>
              </a:rPr>
              <a:t>V běžných základních školách se nedostává potřebné speciálně pedagogické péče!!!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Arial" panose="020B0604020202020204" pitchFamily="34" charset="0"/>
              <a:buNone/>
            </a:pPr>
            <a:r>
              <a:rPr lang="cs-CZ" altLang="cs-CZ" sz="2000" smtClean="0"/>
              <a:t> </a:t>
            </a:r>
            <a:endParaRPr lang="cs-CZ" altLang="cs-CZ" sz="2000" i="1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2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3D94156-EF61-4303-B0BA-44A4A17DD134}" type="slidenum">
              <a:rPr lang="cs-CZ" altLang="cs-CZ">
                <a:solidFill>
                  <a:srgbClr val="FFFFFF"/>
                </a:solidFill>
                <a:latin typeface="Tahoma" panose="020B0604030504040204" pitchFamily="34" charset="0"/>
              </a:rPr>
              <a:pPr/>
              <a:t>8</a:t>
            </a:fld>
            <a:endParaRPr lang="cs-CZ" altLang="cs-CZ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24100" y="187325"/>
            <a:ext cx="7543800" cy="8207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alt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Aktuální problémy INKLUZE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476250" y="1370013"/>
            <a:ext cx="11239500" cy="53006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200" b="1" smtClean="0">
                <a:solidFill>
                  <a:srgbClr val="FFFF00"/>
                </a:solidFill>
                <a:cs typeface="Calibri" panose="020F0502020204030204" pitchFamily="34" charset="0"/>
              </a:rPr>
              <a:t>Pokles úrovně vzdělávání žáků se SVP v běžných školách nepřipraveností učitelů</a:t>
            </a:r>
            <a:r>
              <a:rPr lang="cs-CZ" altLang="cs-CZ" sz="2200" b="1" smtClean="0">
                <a:solidFill>
                  <a:srgbClr val="FFC000"/>
                </a:solidFill>
                <a:cs typeface="Calibri" panose="020F0502020204030204" pitchFamily="34" charset="0"/>
              </a:rPr>
              <a:t/>
            </a:r>
            <a:br>
              <a:rPr lang="cs-CZ" altLang="cs-CZ" sz="2200" b="1" smtClean="0">
                <a:solidFill>
                  <a:srgbClr val="FFC000"/>
                </a:solidFill>
                <a:cs typeface="Calibri" panose="020F0502020204030204" pitchFamily="34" charset="0"/>
              </a:rPr>
            </a:br>
            <a:r>
              <a:rPr lang="cs-CZ" altLang="cs-CZ" sz="800" b="1" smtClean="0">
                <a:solidFill>
                  <a:srgbClr val="FFC000"/>
                </a:solidFill>
                <a:cs typeface="Calibri" panose="020F0502020204030204" pitchFamily="34" charset="0"/>
              </a:rPr>
              <a:t/>
            </a:r>
            <a:br>
              <a:rPr lang="cs-CZ" altLang="cs-CZ" sz="800" b="1" smtClean="0">
                <a:solidFill>
                  <a:srgbClr val="FFC000"/>
                </a:solidFill>
                <a:cs typeface="Calibri" panose="020F0502020204030204" pitchFamily="34" charset="0"/>
              </a:rPr>
            </a:br>
            <a:r>
              <a:rPr lang="cs-CZ" altLang="cs-CZ" sz="2200" smtClean="0">
                <a:cs typeface="Calibri" panose="020F0502020204030204" pitchFamily="34" charset="0"/>
              </a:rPr>
              <a:t>(zvláště žáků s ADHD / ADD, žáků s psychickými poruchami, hraničním intelektem až s LMP)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200" b="1" smtClean="0">
                <a:solidFill>
                  <a:srgbClr val="FFFF00"/>
                </a:solidFill>
                <a:cs typeface="Calibri" panose="020F0502020204030204" pitchFamily="34" charset="0"/>
              </a:rPr>
              <a:t>Školní psycholog</a:t>
            </a:r>
            <a:r>
              <a:rPr lang="cs-CZ" altLang="cs-CZ" sz="2200" b="1" smtClean="0">
                <a:solidFill>
                  <a:srgbClr val="FFC000"/>
                </a:solidFill>
                <a:cs typeface="Calibri" panose="020F0502020204030204" pitchFamily="34" charset="0"/>
              </a:rPr>
              <a:t> </a:t>
            </a:r>
            <a:r>
              <a:rPr lang="cs-CZ" altLang="cs-CZ" sz="2200" smtClean="0">
                <a:cs typeface="Calibri" panose="020F0502020204030204" pitchFamily="34" charset="0"/>
              </a:rPr>
              <a:t>– velký nedostatek, nevyřeší se zamýšlenými psychology bakaláři </a:t>
            </a:r>
            <a:br>
              <a:rPr lang="cs-CZ" altLang="cs-CZ" sz="2200" smtClean="0">
                <a:cs typeface="Calibri" panose="020F0502020204030204" pitchFamily="34" charset="0"/>
              </a:rPr>
            </a:br>
            <a:r>
              <a:rPr lang="cs-CZ" altLang="cs-CZ" sz="2200" smtClean="0">
                <a:cs typeface="Calibri" panose="020F0502020204030204" pitchFamily="34" charset="0"/>
              </a:rPr>
              <a:t>                               – dopad na  kvalitu, čerství absolventi bez zkušeností, nebo nadúvazek z PPP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200" b="1" smtClean="0">
                <a:solidFill>
                  <a:srgbClr val="FFFF00"/>
                </a:solidFill>
                <a:cs typeface="Calibri" panose="020F0502020204030204" pitchFamily="34" charset="0"/>
              </a:rPr>
              <a:t>Školní speciální pedagog</a:t>
            </a:r>
            <a:r>
              <a:rPr lang="cs-CZ" altLang="cs-CZ" sz="2200" b="1" smtClean="0">
                <a:solidFill>
                  <a:srgbClr val="FFC000"/>
                </a:solidFill>
                <a:cs typeface="Calibri" panose="020F0502020204030204" pitchFamily="34" charset="0"/>
              </a:rPr>
              <a:t> </a:t>
            </a:r>
            <a:r>
              <a:rPr lang="cs-CZ" altLang="cs-CZ" sz="2200" smtClean="0">
                <a:cs typeface="Calibri" panose="020F0502020204030204" pitchFamily="34" charset="0"/>
              </a:rPr>
              <a:t>– „všeuměl ?“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200" b="1" smtClean="0">
                <a:solidFill>
                  <a:srgbClr val="FFFF00"/>
                </a:solidFill>
                <a:cs typeface="Calibri" panose="020F0502020204030204" pitchFamily="34" charset="0"/>
              </a:rPr>
              <a:t>Prohlubující se deficit odborného personálního zajištění</a:t>
            </a:r>
            <a:r>
              <a:rPr lang="cs-CZ" altLang="cs-CZ" sz="2200" b="1" smtClean="0">
                <a:solidFill>
                  <a:srgbClr val="FFC000"/>
                </a:solidFill>
                <a:cs typeface="Calibri" panose="020F0502020204030204" pitchFamily="34" charset="0"/>
              </a:rPr>
              <a:t> </a:t>
            </a:r>
            <a:r>
              <a:rPr lang="cs-CZ" altLang="cs-CZ" sz="2200" smtClean="0">
                <a:cs typeface="Calibri" panose="020F0502020204030204" pitchFamily="34" charset="0"/>
              </a:rPr>
              <a:t>ve veřejném školství 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200" b="1" smtClean="0">
                <a:solidFill>
                  <a:srgbClr val="FFFF00"/>
                </a:solidFill>
                <a:cs typeface="Calibri" panose="020F0502020204030204" pitchFamily="34" charset="0"/>
              </a:rPr>
              <a:t>Chybí adekvátní metodická podpora ze strany ústředního orgánu</a:t>
            </a:r>
            <a:endParaRPr lang="cs-CZ" altLang="cs-CZ" sz="2200" i="1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200" b="1" smtClean="0">
                <a:solidFill>
                  <a:srgbClr val="FFFF00"/>
                </a:solidFill>
                <a:cs typeface="Calibri" panose="020F0502020204030204" pitchFamily="34" charset="0"/>
              </a:rPr>
              <a:t>Návrh novely školského zákona</a:t>
            </a:r>
            <a:r>
              <a:rPr lang="cs-CZ" altLang="cs-CZ" sz="2200" smtClean="0">
                <a:solidFill>
                  <a:srgbClr val="FFFF00"/>
                </a:solidFill>
                <a:cs typeface="Calibri" panose="020F0502020204030204" pitchFamily="34" charset="0"/>
              </a:rPr>
              <a:t> </a:t>
            </a:r>
            <a:r>
              <a:rPr lang="cs-CZ" altLang="cs-CZ" sz="2200" b="1" smtClean="0">
                <a:solidFill>
                  <a:srgbClr val="FFFF00"/>
                </a:solidFill>
                <a:cs typeface="Calibri" panose="020F0502020204030204" pitchFamily="34" charset="0"/>
              </a:rPr>
              <a:t>cílí na posílení poradenských služeb v základních školách ale: </a:t>
            </a:r>
            <a:r>
              <a:rPr lang="cs-CZ" altLang="cs-CZ" sz="2200" smtClean="0">
                <a:cs typeface="Calibri" panose="020F0502020204030204" pitchFamily="34" charset="0"/>
              </a:rPr>
              <a:t/>
            </a:r>
            <a:br>
              <a:rPr lang="cs-CZ" altLang="cs-CZ" sz="2200" smtClean="0">
                <a:cs typeface="Calibri" panose="020F0502020204030204" pitchFamily="34" charset="0"/>
              </a:rPr>
            </a:br>
            <a:r>
              <a:rPr lang="cs-CZ" altLang="cs-CZ" sz="2200" smtClean="0">
                <a:cs typeface="Calibri" panose="020F0502020204030204" pitchFamily="34" charset="0"/>
              </a:rPr>
              <a:t>- činnost a odbornost pracovníků v těchto školních poradenských pracovištích podmiňuje </a:t>
            </a:r>
            <a:br>
              <a:rPr lang="cs-CZ" altLang="cs-CZ" sz="2200" smtClean="0">
                <a:cs typeface="Calibri" panose="020F0502020204030204" pitchFamily="34" charset="0"/>
              </a:rPr>
            </a:br>
            <a:r>
              <a:rPr lang="cs-CZ" altLang="cs-CZ" sz="2200" smtClean="0">
                <a:cs typeface="Calibri" panose="020F0502020204030204" pitchFamily="34" charset="0"/>
              </a:rPr>
              <a:t>  metodickým vedením ze strany odborných pracovníků z PPP </a:t>
            </a:r>
            <a:br>
              <a:rPr lang="cs-CZ" altLang="cs-CZ" sz="2200" smtClean="0">
                <a:cs typeface="Calibri" panose="020F0502020204030204" pitchFamily="34" charset="0"/>
              </a:rPr>
            </a:br>
            <a:r>
              <a:rPr lang="cs-CZ" altLang="cs-CZ" sz="2200" smtClean="0">
                <a:cs typeface="Calibri" panose="020F0502020204030204" pitchFamily="34" charset="0"/>
              </a:rPr>
              <a:t>- nejednotný způsob zaměstnávání školních psychologů a školních speciálních pedagogů </a:t>
            </a:r>
            <a:br>
              <a:rPr lang="cs-CZ" altLang="cs-CZ" sz="2200" smtClean="0">
                <a:cs typeface="Calibri" panose="020F0502020204030204" pitchFamily="34" charset="0"/>
              </a:rPr>
            </a:br>
            <a:r>
              <a:rPr lang="cs-CZ" altLang="cs-CZ" sz="2200" smtClean="0">
                <a:cs typeface="Calibri" panose="020F0502020204030204" pitchFamily="34" charset="0"/>
              </a:rPr>
              <a:t>  ve školách velkých (od 180 žáků škola) a ve školách malých (do 179 pedpsych poradna)</a:t>
            </a:r>
            <a:br>
              <a:rPr lang="cs-CZ" altLang="cs-CZ" sz="2200" smtClean="0">
                <a:cs typeface="Calibri" panose="020F0502020204030204" pitchFamily="34" charset="0"/>
              </a:rPr>
            </a:br>
            <a:r>
              <a:rPr lang="cs-CZ" altLang="cs-CZ" sz="2200" smtClean="0">
                <a:cs typeface="Calibri" panose="020F0502020204030204" pitchFamily="34" charset="0"/>
              </a:rPr>
              <a:t>- povede to k další kumulaci administrativní zátěže v poradnách a dalšímu prodloužení termínů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cs-CZ" altLang="cs-CZ" sz="2200" b="1" smtClean="0">
                <a:solidFill>
                  <a:srgbClr val="FFFF00"/>
                </a:solidFill>
                <a:cs typeface="Calibri" panose="020F0502020204030204" pitchFamily="34" charset="0"/>
              </a:rPr>
              <a:t>Návrh politického řešení nepřímo potlačujícího existenci kategorie lehkého mentálního postižení</a:t>
            </a:r>
            <a:r>
              <a:rPr lang="cs-CZ" altLang="cs-CZ" sz="2200" smtClean="0">
                <a:solidFill>
                  <a:srgbClr val="FFFF00"/>
                </a:solidFill>
                <a:cs typeface="Calibri" panose="020F0502020204030204" pitchFamily="34" charset="0"/>
              </a:rPr>
              <a:t> </a:t>
            </a:r>
            <a:r>
              <a:rPr lang="cs-CZ" altLang="cs-CZ" sz="2200" smtClean="0">
                <a:cs typeface="Calibri" panose="020F0502020204030204" pitchFamily="34" charset="0"/>
              </a:rPr>
              <a:t>povede ještě častěji než doposud paradoxně </a:t>
            </a:r>
            <a:r>
              <a:rPr lang="cs-CZ" altLang="cs-CZ" sz="2200" b="1" smtClean="0">
                <a:solidFill>
                  <a:srgbClr val="FF9933"/>
                </a:solidFill>
                <a:cs typeface="Calibri" panose="020F0502020204030204" pitchFamily="34" charset="0"/>
              </a:rPr>
              <a:t>ne k inkluzi, ale k exkluzi těchto žáků</a:t>
            </a:r>
            <a:r>
              <a:rPr lang="cs-CZ" altLang="cs-CZ" sz="2200" smtClean="0">
                <a:cs typeface="Calibri" panose="020F0502020204030204" pitchFamily="34" charset="0"/>
              </a:rPr>
              <a:t/>
            </a:r>
            <a:br>
              <a:rPr lang="cs-CZ" altLang="cs-CZ" sz="2200" smtClean="0">
                <a:cs typeface="Calibri" panose="020F0502020204030204" pitchFamily="34" charset="0"/>
              </a:rPr>
            </a:br>
            <a:endParaRPr lang="cs-CZ" altLang="cs-CZ" sz="220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6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6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D560AF3-E16B-4D45-8DE0-3F1EF8C70A84}" type="slidenum">
              <a:rPr lang="cs-CZ" altLang="cs-CZ">
                <a:solidFill>
                  <a:srgbClr val="FFFFFF"/>
                </a:solidFill>
                <a:latin typeface="Tahoma" panose="020B0604030504040204" pitchFamily="34" charset="0"/>
              </a:rPr>
              <a:pPr/>
              <a:t>9</a:t>
            </a:fld>
            <a:endParaRPr lang="cs-CZ" altLang="cs-CZ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TM03457452[[fn=Nebe]]</Template>
  <TotalTime>4606</TotalTime>
  <Words>301</Words>
  <Application>Microsoft Office PowerPoint</Application>
  <PresentationFormat>Širokoúhlá obrazovka</PresentationFormat>
  <Paragraphs>121</Paragraphs>
  <Slides>13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2" baseType="lpstr">
      <vt:lpstr>Arial</vt:lpstr>
      <vt:lpstr>Calibri Light</vt:lpstr>
      <vt:lpstr>Calibri</vt:lpstr>
      <vt:lpstr>Tahoma</vt:lpstr>
      <vt:lpstr>Comic Sans MS</vt:lpstr>
      <vt:lpstr>Wingdings</vt:lpstr>
      <vt:lpstr>Wingdings 2</vt:lpstr>
      <vt:lpstr>Nebe</vt:lpstr>
      <vt:lpstr>Graf Microsoft Excelu</vt:lpstr>
      <vt:lpstr>      DOPADY INKLUZE  PO ČESKU TAKÉ Z POHLEDU ETOPEDA</vt:lpstr>
      <vt:lpstr>PROBLÉM ŠKOLSTVÍ U NÁS  – ČASTÉ STŘÍDÁNÍ MINISTRŮ ŠKOLSTVÍ</vt:lpstr>
      <vt:lpstr>INKLUZE – SPOLEČNÉ VZDĚLÁVÁNÍ</vt:lpstr>
      <vt:lpstr>Oslabení kognitivního výkonu</vt:lpstr>
      <vt:lpstr>Oslabení kognitivního výkonu</vt:lpstr>
      <vt:lpstr>ČASTÉ PROJEVY ŽÁKA s hraničním intelektem a žáka s lehkou mentální retardací</vt:lpstr>
      <vt:lpstr>  SELHÁVÁNÍ DÍTĚTE VE ŠKOLE    = ZDROJ NEGATIVNÍCH DOPADŮ NA CHOVÁNÍ</vt:lpstr>
      <vt:lpstr>ASISTENT PEDAGOGA  A PODPORA ŽÁKŮM VE ŠKOLE</vt:lpstr>
      <vt:lpstr>Aktuální problémy INKLUZE</vt:lpstr>
      <vt:lpstr>Potřebné koncepční kroky </vt:lpstr>
      <vt:lpstr>ZKUŠENOSTI ETOPEDA SE SELHÁVAJÍCÍMI ŽÁKY</vt:lpstr>
      <vt:lpstr>NÁRŮST KLIENTELY V SVP KLÍČOV V POSLEDNÍCH DESETI LETECH</vt:lpstr>
      <vt:lpstr>        DĚKUJI ZA POZORNOST                         … a loď pluje, ale kam?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RIZIKA VE VZDĚLÁVÁNÍ  v DOBĚ covIDOVÉ</dc:title>
  <dc:creator>Jiří Pilař</dc:creator>
  <cp:lastModifiedBy>aktax</cp:lastModifiedBy>
  <cp:revision>136</cp:revision>
  <dcterms:created xsi:type="dcterms:W3CDTF">2021-06-14T10:49:54Z</dcterms:created>
  <dcterms:modified xsi:type="dcterms:W3CDTF">2024-11-12T17:55:41Z</dcterms:modified>
</cp:coreProperties>
</file>