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79" r:id="rId3"/>
    <p:sldId id="257" r:id="rId4"/>
    <p:sldId id="285" r:id="rId5"/>
    <p:sldId id="286" r:id="rId6"/>
    <p:sldId id="288" r:id="rId7"/>
    <p:sldId id="290" r:id="rId8"/>
    <p:sldId id="280" r:id="rId9"/>
    <p:sldId id="259" r:id="rId10"/>
    <p:sldId id="298" r:id="rId11"/>
    <p:sldId id="295" r:id="rId12"/>
    <p:sldId id="289" r:id="rId13"/>
    <p:sldId id="297" r:id="rId14"/>
    <p:sldId id="293" r:id="rId15"/>
    <p:sldId id="294" r:id="rId16"/>
    <p:sldId id="292" r:id="rId17"/>
    <p:sldId id="301" r:id="rId18"/>
    <p:sldId id="300" r:id="rId19"/>
    <p:sldId id="296" r:id="rId20"/>
    <p:sldId id="299" r:id="rId21"/>
    <p:sldId id="302" r:id="rId22"/>
    <p:sldId id="291" r:id="rId23"/>
    <p:sldId id="304" r:id="rId24"/>
    <p:sldId id="303" r:id="rId25"/>
    <p:sldId id="305" r:id="rId26"/>
    <p:sldId id="309" r:id="rId27"/>
    <p:sldId id="308" r:id="rId28"/>
    <p:sldId id="307" r:id="rId29"/>
    <p:sldId id="306" r:id="rId30"/>
    <p:sldId id="281" r:id="rId31"/>
    <p:sldId id="258" r:id="rId32"/>
    <p:sldId id="329" r:id="rId33"/>
    <p:sldId id="311" r:id="rId34"/>
    <p:sldId id="265" r:id="rId35"/>
    <p:sldId id="323" r:id="rId36"/>
    <p:sldId id="330" r:id="rId37"/>
    <p:sldId id="322" r:id="rId38"/>
    <p:sldId id="316" r:id="rId39"/>
    <p:sldId id="261" r:id="rId40"/>
    <p:sldId id="312" r:id="rId41"/>
    <p:sldId id="313" r:id="rId42"/>
    <p:sldId id="314" r:id="rId43"/>
    <p:sldId id="317" r:id="rId44"/>
    <p:sldId id="315" r:id="rId45"/>
    <p:sldId id="320" r:id="rId46"/>
    <p:sldId id="319" r:id="rId47"/>
    <p:sldId id="318" r:id="rId48"/>
    <p:sldId id="326" r:id="rId49"/>
    <p:sldId id="327" r:id="rId50"/>
    <p:sldId id="328" r:id="rId51"/>
    <p:sldId id="324" r:id="rId52"/>
    <p:sldId id="275" r:id="rId53"/>
    <p:sldId id="277" r:id="rId54"/>
  </p:sldIdLst>
  <p:sldSz cx="9144000" cy="5715000" type="screen16x10"/>
  <p:notesSz cx="6797675" cy="9926638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4">
          <p15:clr>
            <a:srgbClr val="A4A3A4"/>
          </p15:clr>
        </p15:guide>
        <p15:guide id="2" pos="5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3"/>
    <a:srgbClr val="4EB0A2"/>
    <a:srgbClr val="469D90"/>
    <a:srgbClr val="C4C8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1020" y="12"/>
      </p:cViewPr>
      <p:guideLst>
        <p:guide orient="horz" pos="344"/>
        <p:guide pos="5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50F5B-04D8-4839-95C4-E79ED45C0786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20E03-BD0A-4EAE-B694-34C9BB84742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801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6B135-A167-4282-B31E-53F1702F19C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fr-F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C4F86-92BC-4DE8-B140-2825D933FD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802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r>
              <a:rPr lang="es-ES" dirty="0"/>
              <a:t> Corresponde a las comunidades autónomas ejercer sus competencias estatuarias en materia de educación y desarrollo de disposiciones de la LOMLOE</a:t>
            </a: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C4F86-92BC-4DE8-B140-2825D933FD8D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77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C4F86-92BC-4DE8-B140-2825D933FD8D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686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C4F86-92BC-4DE8-B140-2825D933FD8D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36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B4C6-46C0-9248-B6E7-49F692DF9878}" type="datetimeFigureOut">
              <a:rPr lang="es-ES" smtClean="0"/>
              <a:t>21/03/2024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7171-C4D4-9F4C-8DFD-D89BD8A450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1566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B4C6-46C0-9248-B6E7-49F692DF9878}" type="datetimeFigureOut">
              <a:rPr lang="es-ES" smtClean="0"/>
              <a:t>21/03/2024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7171-C4D4-9F4C-8DFD-D89BD8A450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9636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B4C6-46C0-9248-B6E7-49F692DF9878}" type="datetimeFigureOut">
              <a:rPr lang="es-ES" smtClean="0"/>
              <a:t>21/03/2024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7171-C4D4-9F4C-8DFD-D89BD8A450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41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B4C6-46C0-9248-B6E7-49F692DF9878}" type="datetimeFigureOut">
              <a:rPr lang="es-ES" smtClean="0"/>
              <a:t>21/03/2024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7171-C4D4-9F4C-8DFD-D89BD8A450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5737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B4C6-46C0-9248-B6E7-49F692DF9878}" type="datetimeFigureOut">
              <a:rPr lang="es-ES" smtClean="0"/>
              <a:t>21/03/2024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7171-C4D4-9F4C-8DFD-D89BD8A450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68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111251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111251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B4C6-46C0-9248-B6E7-49F692DF9878}" type="datetimeFigureOut">
              <a:rPr lang="es-ES" smtClean="0"/>
              <a:t>21/03/2024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7171-C4D4-9F4C-8DFD-D89BD8A450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710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B4C6-46C0-9248-B6E7-49F692DF9878}" type="datetimeFigureOut">
              <a:rPr lang="es-ES" smtClean="0"/>
              <a:t>21/03/2024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7171-C4D4-9F4C-8DFD-D89BD8A450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44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B4C6-46C0-9248-B6E7-49F692DF9878}" type="datetimeFigureOut">
              <a:rPr lang="es-ES" smtClean="0"/>
              <a:t>21/03/2024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7171-C4D4-9F4C-8DFD-D89BD8A450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2568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B4C6-46C0-9248-B6E7-49F692DF9878}" type="datetimeFigureOut">
              <a:rPr lang="es-ES" smtClean="0"/>
              <a:t>21/03/2024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7171-C4D4-9F4C-8DFD-D89BD8A450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2896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27542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B4C6-46C0-9248-B6E7-49F692DF9878}" type="datetimeFigureOut">
              <a:rPr lang="es-ES" smtClean="0"/>
              <a:t>21/03/2024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7171-C4D4-9F4C-8DFD-D89BD8A450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3569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B4C6-46C0-9248-B6E7-49F692DF9878}" type="datetimeFigureOut">
              <a:rPr lang="es-ES" smtClean="0"/>
              <a:t>21/03/2024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7171-C4D4-9F4C-8DFD-D89BD8A450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276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5B4C6-46C0-9248-B6E7-49F692DF9878}" type="datetimeFigureOut">
              <a:rPr lang="es-ES" smtClean="0"/>
              <a:t>21/03/2024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F7171-C4D4-9F4C-8DFD-D89BD8A450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476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mailto:Dyslexia@Work.EU" TargetMode="Externa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ontacta@acd.cat" TargetMode="External"/><Relationship Id="rId5" Type="http://schemas.openxmlformats.org/officeDocument/2006/relationships/hyperlink" Target="mailto:mercedes.mayoral@eda-info.eu" TargetMode="External"/><Relationship Id="rId4" Type="http://schemas.openxmlformats.org/officeDocument/2006/relationships/hyperlink" Target="mailto:mmayoral@grupomayo.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58524" y="956734"/>
            <a:ext cx="7357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EB0A2"/>
                </a:solidFill>
                <a:latin typeface="Avenir Book"/>
                <a:cs typeface="Avenir Book"/>
              </a:rPr>
              <a:t>INCLUSIVE EDUCATION IN SPAIN: WORK IN PROGRESS</a:t>
            </a:r>
            <a:endParaRPr lang="es-ES" sz="3600" b="1" dirty="0">
              <a:solidFill>
                <a:srgbClr val="4EB0A2"/>
              </a:solidFill>
              <a:latin typeface="Avenir Book"/>
              <a:cs typeface="Avenir Book"/>
            </a:endParaRPr>
          </a:p>
        </p:txBody>
      </p:sp>
      <p:pic>
        <p:nvPicPr>
          <p:cNvPr id="8" name="Imagen 7" descr="logo-ACD-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68" y="123031"/>
            <a:ext cx="1575066" cy="6939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058523" y="2218267"/>
            <a:ext cx="7357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131313"/>
                </a:solidFill>
                <a:latin typeface="Avenir Book"/>
                <a:cs typeface="Avenir Book"/>
              </a:rPr>
              <a:t>Mercedes Mayoral</a:t>
            </a:r>
          </a:p>
          <a:p>
            <a:pPr algn="ctr"/>
            <a:r>
              <a:rPr lang="es-ES" sz="1600" dirty="0" err="1">
                <a:solidFill>
                  <a:srgbClr val="131313"/>
                </a:solidFill>
                <a:latin typeface="Avenir Book"/>
                <a:cs typeface="Avenir Book"/>
              </a:rPr>
              <a:t>Psychologist</a:t>
            </a:r>
            <a:r>
              <a:rPr lang="es-ES" sz="1600" dirty="0">
                <a:solidFill>
                  <a:srgbClr val="131313"/>
                </a:solidFill>
                <a:latin typeface="Avenir Book"/>
                <a:cs typeface="Avenir Book"/>
              </a:rPr>
              <a:t> </a:t>
            </a:r>
          </a:p>
          <a:p>
            <a:pPr algn="ctr"/>
            <a:r>
              <a:rPr lang="en-US" sz="1600" dirty="0">
                <a:solidFill>
                  <a:srgbClr val="131313"/>
                </a:solidFill>
                <a:latin typeface="Avenir Book"/>
                <a:cs typeface="Avenir Book"/>
              </a:rPr>
              <a:t>Master's Degree in General Health Psychology</a:t>
            </a:r>
          </a:p>
          <a:p>
            <a:pPr algn="ctr"/>
            <a:r>
              <a:rPr lang="en-US" sz="1600" dirty="0">
                <a:solidFill>
                  <a:srgbClr val="131313"/>
                </a:solidFill>
                <a:latin typeface="Avenir Book"/>
                <a:cs typeface="Avenir Book"/>
              </a:rPr>
              <a:t>Postgraduate Expert in ADHD, Learning Disorders and Behavioral Disorders</a:t>
            </a:r>
          </a:p>
          <a:p>
            <a:pPr algn="ctr"/>
            <a:endParaRPr lang="en-US" sz="1600" dirty="0">
              <a:solidFill>
                <a:srgbClr val="131313"/>
              </a:solidFill>
              <a:latin typeface="Avenir Book"/>
              <a:cs typeface="Avenir Book"/>
            </a:endParaRPr>
          </a:p>
          <a:p>
            <a:pPr algn="ctr"/>
            <a:r>
              <a:rPr lang="en-US" sz="1600" dirty="0">
                <a:solidFill>
                  <a:srgbClr val="131313"/>
                </a:solidFill>
                <a:latin typeface="Avenir Book"/>
                <a:cs typeface="Avenir Book"/>
              </a:rPr>
              <a:t>European Dyslexia Association</a:t>
            </a:r>
          </a:p>
          <a:p>
            <a:pPr algn="ctr"/>
            <a:r>
              <a:rPr lang="es-ES" sz="1600" dirty="0" err="1">
                <a:solidFill>
                  <a:srgbClr val="131313"/>
                </a:solidFill>
                <a:latin typeface="Avenir Book"/>
                <a:cs typeface="Avenir Book"/>
              </a:rPr>
              <a:t>Catalan</a:t>
            </a:r>
            <a:r>
              <a:rPr lang="es-ES" sz="1600" dirty="0">
                <a:solidFill>
                  <a:srgbClr val="131313"/>
                </a:solidFill>
                <a:latin typeface="Avenir Book"/>
                <a:cs typeface="Avenir Book"/>
              </a:rPr>
              <a:t> </a:t>
            </a:r>
            <a:r>
              <a:rPr lang="es-ES" sz="1600" dirty="0" err="1">
                <a:solidFill>
                  <a:srgbClr val="131313"/>
                </a:solidFill>
                <a:latin typeface="Avenir Book"/>
                <a:cs typeface="Avenir Book"/>
              </a:rPr>
              <a:t>Dyslexia</a:t>
            </a:r>
            <a:r>
              <a:rPr lang="es-ES" sz="1600" dirty="0">
                <a:solidFill>
                  <a:srgbClr val="131313"/>
                </a:solidFill>
                <a:latin typeface="Avenir Book"/>
                <a:cs typeface="Avenir Book"/>
              </a:rPr>
              <a:t> </a:t>
            </a:r>
            <a:r>
              <a:rPr lang="es-ES" sz="1600" dirty="0" err="1">
                <a:solidFill>
                  <a:srgbClr val="131313"/>
                </a:solidFill>
                <a:latin typeface="Avenir Book"/>
                <a:cs typeface="Avenir Book"/>
              </a:rPr>
              <a:t>Association</a:t>
            </a:r>
            <a:endParaRPr lang="es-ES" sz="1600" dirty="0">
              <a:solidFill>
                <a:srgbClr val="131313"/>
              </a:solidFill>
              <a:latin typeface="Avenir Book"/>
              <a:cs typeface="Avenir Book"/>
            </a:endParaRPr>
          </a:p>
          <a:p>
            <a:pPr algn="ctr"/>
            <a:endParaRPr lang="es-ES" sz="1600" dirty="0">
              <a:solidFill>
                <a:srgbClr val="131313"/>
              </a:solidFill>
              <a:latin typeface="Avenir Book"/>
              <a:cs typeface="Avenir Book"/>
            </a:endParaRPr>
          </a:p>
          <a:p>
            <a:pPr algn="ctr"/>
            <a:r>
              <a:rPr lang="es-ES" sz="1600" dirty="0" err="1">
                <a:solidFill>
                  <a:srgbClr val="131313"/>
                </a:solidFill>
                <a:latin typeface="Avenir Book"/>
                <a:cs typeface="Avenir Book"/>
              </a:rPr>
              <a:t>Most</a:t>
            </a:r>
            <a:r>
              <a:rPr lang="es-ES" sz="1600" dirty="0">
                <a:solidFill>
                  <a:srgbClr val="131313"/>
                </a:solidFill>
                <a:latin typeface="Avenir Book"/>
                <a:cs typeface="Avenir Book"/>
              </a:rPr>
              <a:t>, </a:t>
            </a:r>
            <a:r>
              <a:rPr lang="en-US" sz="1600" dirty="0">
                <a:solidFill>
                  <a:srgbClr val="131313"/>
                </a:solidFill>
                <a:latin typeface="Avenir Book"/>
                <a:cs typeface="Avenir Book"/>
              </a:rPr>
              <a:t>Czech Republic, March 21st 2024</a:t>
            </a:r>
            <a:endParaRPr lang="es-ES" sz="1600" dirty="0">
              <a:solidFill>
                <a:srgbClr val="131313"/>
              </a:solidFill>
              <a:latin typeface="Avenir Book"/>
              <a:cs typeface="Avenir Book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A633B8E1-B22A-6269-29EC-4DA20C1C4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898"/>
            <a:ext cx="2353733" cy="6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36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368FC-AFAC-76DA-0578-C6EE7F786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D1A3AD0-BFB1-6661-3C85-8CEB0BBEEAAD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27F6608C-4DAF-8A45-7417-8EDE887C6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9762C5B8-8C2B-7317-845C-881221C5D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868" y="123031"/>
            <a:ext cx="1346466" cy="54597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E1B4DD4-4AAB-7711-2229-6A2DED7B1E0B}"/>
              </a:ext>
            </a:extLst>
          </p:cNvPr>
          <p:cNvSpPr/>
          <p:nvPr/>
        </p:nvSpPr>
        <p:spPr>
          <a:xfrm>
            <a:off x="771225" y="1111546"/>
            <a:ext cx="33430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5E1B0230-3614-7B81-6CCE-ECC02FEEF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999"/>
            <a:ext cx="2353260" cy="695004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1467ADB0-1F62-D769-33E6-AFD586E51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587" y="1891465"/>
            <a:ext cx="6600825" cy="2933700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2AC74D39-5F00-D094-B34E-D4638098BB97}"/>
              </a:ext>
            </a:extLst>
          </p:cNvPr>
          <p:cNvSpPr txBox="1"/>
          <p:nvPr/>
        </p:nvSpPr>
        <p:spPr>
          <a:xfrm>
            <a:off x="1271587" y="957069"/>
            <a:ext cx="660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600" dirty="0" err="1"/>
              <a:t>Board</a:t>
            </a:r>
            <a:r>
              <a:rPr lang="ca-ES" sz="3600" dirty="0"/>
              <a:t> of directors</a:t>
            </a:r>
          </a:p>
        </p:txBody>
      </p:sp>
    </p:spTree>
    <p:extLst>
      <p:ext uri="{BB962C8B-B14F-4D97-AF65-F5344CB8AC3E}">
        <p14:creationId xmlns:p14="http://schemas.microsoft.com/office/powerpoint/2010/main" val="749690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6F506-F154-65B3-0C48-F9F7477CD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3C6E53-264C-C8B3-5598-CF1D5117C90C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97EA1099-6BC7-FF5C-F596-EC8B51406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D6D8054B-ED87-0CD0-3E93-76F02ED81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868" y="123031"/>
            <a:ext cx="1346466" cy="54597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E84ADFD-02D1-C28A-2EA8-1DC706539D91}"/>
              </a:ext>
            </a:extLst>
          </p:cNvPr>
          <p:cNvSpPr/>
          <p:nvPr/>
        </p:nvSpPr>
        <p:spPr>
          <a:xfrm>
            <a:off x="771225" y="1111546"/>
            <a:ext cx="33430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E598E4A2-57EB-12F7-9F63-6248568D7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999"/>
            <a:ext cx="2353260" cy="695004"/>
          </a:xfrm>
          <a:prstGeom prst="rect">
            <a:avLst/>
          </a:prstGeom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8877E41A-0EEF-F966-EC1D-413F7A83B5F2}"/>
              </a:ext>
            </a:extLst>
          </p:cNvPr>
          <p:cNvSpPr txBox="1"/>
          <p:nvPr/>
        </p:nvSpPr>
        <p:spPr>
          <a:xfrm>
            <a:off x="431800" y="1019716"/>
            <a:ext cx="2768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Around 20 meetings with schools per year</a:t>
            </a:r>
          </a:p>
        </p:txBody>
      </p:sp>
      <p:pic>
        <p:nvPicPr>
          <p:cNvPr id="11" name="Imatge 10">
            <a:extLst>
              <a:ext uri="{FF2B5EF4-FFF2-40B4-BE49-F238E27FC236}">
                <a16:creationId xmlns:a16="http://schemas.microsoft.com/office/drawing/2014/main" id="{296B7B1D-EFF1-91F2-3FB5-08E62F305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483" y="0"/>
            <a:ext cx="36957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74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5218C-4C2F-AE0E-EF96-9AE7D0A13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3CFA109-909C-83AF-BB26-5F15FAD5C1BF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90CD4841-8644-C751-EF76-98E48623D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A3486975-4B31-B184-FE00-A88A7A10C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5CB5C932-66A7-9D82-AE10-1E84A9A9CE4D}"/>
              </a:ext>
            </a:extLst>
          </p:cNvPr>
          <p:cNvSpPr/>
          <p:nvPr/>
        </p:nvSpPr>
        <p:spPr>
          <a:xfrm>
            <a:off x="567267" y="2672834"/>
            <a:ext cx="7518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4EB0A2"/>
                </a:solidFill>
              </a:rPr>
              <a:t> </a:t>
            </a: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628783F5-317F-5064-6C6E-1C9127900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A8BDB990-DCE2-531A-3A55-C93610B5CDE6}"/>
              </a:ext>
            </a:extLst>
          </p:cNvPr>
          <p:cNvSpPr txBox="1"/>
          <p:nvPr/>
        </p:nvSpPr>
        <p:spPr>
          <a:xfrm>
            <a:off x="220134" y="931333"/>
            <a:ext cx="32596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Two monthly meetings with families</a:t>
            </a:r>
          </a:p>
        </p:txBody>
      </p:sp>
      <p:pic>
        <p:nvPicPr>
          <p:cNvPr id="13" name="Imatge 12">
            <a:extLst>
              <a:ext uri="{FF2B5EF4-FFF2-40B4-BE49-F238E27FC236}">
                <a16:creationId xmlns:a16="http://schemas.microsoft.com/office/drawing/2014/main" id="{83311A88-A2AD-1D27-1154-799ABCDB0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843" y="1016000"/>
            <a:ext cx="5159023" cy="3869267"/>
          </a:xfrm>
          <a:prstGeom prst="rect">
            <a:avLst/>
          </a:prstGeom>
        </p:spPr>
      </p:pic>
      <p:pic>
        <p:nvPicPr>
          <p:cNvPr id="15" name="Imatge 14">
            <a:extLst>
              <a:ext uri="{FF2B5EF4-FFF2-40B4-BE49-F238E27FC236}">
                <a16:creationId xmlns:a16="http://schemas.microsoft.com/office/drawing/2014/main" id="{474DE179-CB67-C0F9-C08F-AE7F08675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40" y="2534310"/>
            <a:ext cx="3445582" cy="235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98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EE90B-03D5-1196-1665-EA19E2136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1D3C7A09-A0C2-895A-807D-93579E21BC36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C9BAA9B5-6334-CEDE-E4D4-E4CE6D74D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1FCCCBCD-DEB6-AE7C-F723-B1E7B12D3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908C8214-4A9F-A356-5B91-3572902ADDAB}"/>
              </a:ext>
            </a:extLst>
          </p:cNvPr>
          <p:cNvSpPr/>
          <p:nvPr/>
        </p:nvSpPr>
        <p:spPr>
          <a:xfrm>
            <a:off x="567267" y="2672834"/>
            <a:ext cx="7518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4EB0A2"/>
                </a:solidFill>
              </a:rPr>
              <a:t> </a:t>
            </a: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2208749E-1639-7A69-3195-DEC4C23F7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10F29490-8D3F-3C1D-EB9E-ACFB1E98F8D6}"/>
              </a:ext>
            </a:extLst>
          </p:cNvPr>
          <p:cNvSpPr txBox="1"/>
          <p:nvPr/>
        </p:nvSpPr>
        <p:spPr>
          <a:xfrm>
            <a:off x="133813" y="1016000"/>
            <a:ext cx="8764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And families with children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132E5B73-5108-47B4-A466-265028275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192" y="1983327"/>
            <a:ext cx="4037949" cy="2695356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8B23BEFE-0519-BE8B-17F4-7A84B923B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13" y="1983327"/>
            <a:ext cx="4037949" cy="269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91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BB549-DABD-6F46-D5C3-26A7ABA4E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236A84B-2DEE-496A-1458-959FC8F17C7C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2C89C99A-E8D7-27E2-AC90-B5C4140CA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97AB292B-4FCB-461A-2FCB-19BACBF4A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42A83B44-6D2C-C1BA-0D14-5F1D659C3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C22773A2-BFE5-38F3-C97F-4D34609C323F}"/>
              </a:ext>
            </a:extLst>
          </p:cNvPr>
          <p:cNvSpPr txBox="1"/>
          <p:nvPr/>
        </p:nvSpPr>
        <p:spPr>
          <a:xfrm>
            <a:off x="296334" y="973667"/>
            <a:ext cx="30289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Every two years:</a:t>
            </a:r>
          </a:p>
          <a:p>
            <a:r>
              <a:rPr lang="en-US" sz="2800" dirty="0"/>
              <a:t> “Jornada </a:t>
            </a:r>
            <a:r>
              <a:rPr lang="en-US" sz="2800" dirty="0" err="1"/>
              <a:t>sobre</a:t>
            </a:r>
            <a:r>
              <a:rPr lang="en-US" sz="2800" dirty="0"/>
              <a:t> la Dislexia”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8C78BF57-F1AF-CE90-1A17-320FCBC93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33" y="2754383"/>
            <a:ext cx="2414225" cy="1950889"/>
          </a:xfrm>
          <a:prstGeom prst="rect">
            <a:avLst/>
          </a:prstGeom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52B1E022-7CBD-51D0-AC32-682CA30DA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7749" y="-46367"/>
            <a:ext cx="3854451" cy="55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96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17F52-A5B6-DE1B-2345-AB7C4E232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561A5BE-3B7C-AD7B-4C5F-C48CF2CB59C5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7D2EE90C-FC0F-5428-67E6-B4854C091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602E29A6-9E0B-73F7-A8FC-1D6B6416D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E87EE7AA-81ED-C676-6EF8-CB1866618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0090DC40-844D-BDA8-213C-92E3FC663EB4}"/>
              </a:ext>
            </a:extLst>
          </p:cNvPr>
          <p:cNvSpPr txBox="1"/>
          <p:nvPr/>
        </p:nvSpPr>
        <p:spPr>
          <a:xfrm>
            <a:off x="372533" y="635001"/>
            <a:ext cx="82465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Course: “Introduction to the Knowledge of Dyslexia”</a:t>
            </a:r>
          </a:p>
          <a:p>
            <a:pPr algn="ctr"/>
            <a:r>
              <a:rPr lang="en-US" sz="2400" dirty="0"/>
              <a:t>8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3B2E258D-6DFF-FBDA-34E3-532A895E2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133" y="1465998"/>
            <a:ext cx="6714068" cy="33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40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8AFB5-DD45-F2AC-92F4-23BB235FD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1C753E8-45EA-0F7F-0585-3D43D76D136B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53DFAED3-B5D5-A535-FBE7-B577E0DA0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2E0BFE22-D67F-0176-06A4-380356B82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39D934BD-3919-A31B-EDA6-03206B8B8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2394D8B9-95E1-4F96-05F3-61D3C0791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2" y="1866900"/>
            <a:ext cx="4514903" cy="3005667"/>
          </a:xfrm>
          <a:prstGeom prst="rect">
            <a:avLst/>
          </a:prstGeom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F2BC6CBB-75C1-7CCD-22F6-85324ADB8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4801" y="68565"/>
            <a:ext cx="4055533" cy="5618397"/>
          </a:xfrm>
          <a:prstGeom prst="rect">
            <a:avLst/>
          </a:prstGeom>
        </p:spPr>
      </p:pic>
      <p:sp>
        <p:nvSpPr>
          <p:cNvPr id="14" name="QuadreDeText 13">
            <a:extLst>
              <a:ext uri="{FF2B5EF4-FFF2-40B4-BE49-F238E27FC236}">
                <a16:creationId xmlns:a16="http://schemas.microsoft.com/office/drawing/2014/main" id="{DF4BF42E-ED8B-E3F4-28C8-7FD9CFB8835C}"/>
              </a:ext>
            </a:extLst>
          </p:cNvPr>
          <p:cNvSpPr txBox="1"/>
          <p:nvPr/>
        </p:nvSpPr>
        <p:spPr>
          <a:xfrm>
            <a:off x="49782" y="770467"/>
            <a:ext cx="4522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 err="1"/>
              <a:t>Continuing</a:t>
            </a:r>
            <a:r>
              <a:rPr lang="ca-ES" sz="3200" dirty="0"/>
              <a:t> </a:t>
            </a:r>
            <a:r>
              <a:rPr lang="ca-ES" sz="3200" dirty="0" err="1"/>
              <a:t>education</a:t>
            </a:r>
            <a:r>
              <a:rPr lang="ca-ES" sz="3200" dirty="0"/>
              <a:t> for professionals</a:t>
            </a:r>
          </a:p>
        </p:txBody>
      </p:sp>
    </p:spTree>
    <p:extLst>
      <p:ext uri="{BB962C8B-B14F-4D97-AF65-F5344CB8AC3E}">
        <p14:creationId xmlns:p14="http://schemas.microsoft.com/office/powerpoint/2010/main" val="1331926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57AC6-80B3-C945-6FC7-09008F3C2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5B1ACDD-C604-3977-18BB-3AAB1E9BB2A2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CB7D9A70-6660-C2C3-CAD5-38EB6F32B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046F2006-1869-88D2-EF61-F71700143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7CA52CEF-ED1E-CFD7-2109-9E535D82B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14" name="QuadreDeText 13">
            <a:extLst>
              <a:ext uri="{FF2B5EF4-FFF2-40B4-BE49-F238E27FC236}">
                <a16:creationId xmlns:a16="http://schemas.microsoft.com/office/drawing/2014/main" id="{B7B46E0F-F7E7-37D5-6457-008011495FC6}"/>
              </a:ext>
            </a:extLst>
          </p:cNvPr>
          <p:cNvSpPr txBox="1"/>
          <p:nvPr/>
        </p:nvSpPr>
        <p:spPr>
          <a:xfrm>
            <a:off x="259026" y="770467"/>
            <a:ext cx="3296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3200" dirty="0"/>
          </a:p>
          <a:p>
            <a:r>
              <a:rPr lang="ca-ES" sz="3200" dirty="0" err="1"/>
              <a:t>Collaboration</a:t>
            </a:r>
            <a:r>
              <a:rPr lang="ca-ES" sz="3200" dirty="0"/>
              <a:t> </a:t>
            </a:r>
            <a:r>
              <a:rPr lang="ca-ES" sz="3200" dirty="0" err="1"/>
              <a:t>with</a:t>
            </a:r>
            <a:r>
              <a:rPr lang="ca-ES" sz="3200" dirty="0"/>
              <a:t> </a:t>
            </a:r>
            <a:r>
              <a:rPr lang="ca-ES" sz="3200" dirty="0" err="1"/>
              <a:t>universities</a:t>
            </a:r>
            <a:endParaRPr lang="ca-ES" sz="3200" dirty="0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67F47270-8077-8181-8F21-8ED3A5BB0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693" y="123031"/>
            <a:ext cx="360997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51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C269A-284B-5EA6-5A6B-F05447EA9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F3E6F195-0A58-86E8-3981-2B779347B843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DB731A72-3B78-9DE9-434B-FE88D5DC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7C7176C4-32BF-7CC3-5666-17B9703DF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8EFE4D77-50AC-E764-BFFD-244FBB201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8FBD18A4-738D-26BB-93A1-51713541E467}"/>
              </a:ext>
            </a:extLst>
          </p:cNvPr>
          <p:cNvSpPr txBox="1"/>
          <p:nvPr/>
        </p:nvSpPr>
        <p:spPr>
          <a:xfrm>
            <a:off x="279400" y="994189"/>
            <a:ext cx="2966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 err="1"/>
              <a:t>Research</a:t>
            </a:r>
            <a:endParaRPr lang="ca-ES" sz="4000" dirty="0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8C25FAB3-1C17-B51E-C139-5D659D056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390" y="230644"/>
            <a:ext cx="3763380" cy="538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07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C7D5C-97F0-3E00-C8D8-907378C4F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872B3071-7583-87AB-9F7A-A79BD5E9E8BA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66ECB056-8E7F-FB62-FD44-8D7AD0DDD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0DD49573-CFD2-C1D1-A87D-46CE68DB3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DF946436-D6A6-5D3A-6A24-810DA9E70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DEA2E9B0-0055-E70B-1102-822F23121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063" y="270933"/>
            <a:ext cx="2067205" cy="4433898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887C7E99-1A7A-8D26-AA16-CB7FB0C0F179}"/>
              </a:ext>
            </a:extLst>
          </p:cNvPr>
          <p:cNvSpPr txBox="1"/>
          <p:nvPr/>
        </p:nvSpPr>
        <p:spPr>
          <a:xfrm>
            <a:off x="279400" y="994189"/>
            <a:ext cx="2966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 err="1"/>
              <a:t>Lobbying</a:t>
            </a:r>
            <a:endParaRPr lang="ca-ES" sz="4000" dirty="0"/>
          </a:p>
        </p:txBody>
      </p:sp>
      <p:pic>
        <p:nvPicPr>
          <p:cNvPr id="12" name="Imatge 11">
            <a:extLst>
              <a:ext uri="{FF2B5EF4-FFF2-40B4-BE49-F238E27FC236}">
                <a16:creationId xmlns:a16="http://schemas.microsoft.com/office/drawing/2014/main" id="{54E4F3E0-9222-CAED-43EC-835E97FD06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89" y="1847569"/>
            <a:ext cx="4536678" cy="27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76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16675" y="1639060"/>
            <a:ext cx="48630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131313"/>
                </a:solidFill>
                <a:latin typeface="Avenir Book"/>
                <a:cs typeface="Avenir Book"/>
              </a:rPr>
              <a:t>Conflicts of Interest Statement</a:t>
            </a:r>
          </a:p>
          <a:p>
            <a:pPr algn="ctr"/>
            <a:r>
              <a:rPr lang="en-US" sz="1400" dirty="0">
                <a:solidFill>
                  <a:srgbClr val="131313"/>
                </a:solidFill>
                <a:latin typeface="Avenir Book"/>
                <a:cs typeface="Avenir Book"/>
              </a:rPr>
              <a:t>Regarding this presentation, there are no relationships that could be perceived as potential conflicts of interest.</a:t>
            </a:r>
          </a:p>
          <a:p>
            <a:pPr algn="ctr"/>
            <a:r>
              <a:rPr lang="en-US" sz="1400" dirty="0">
                <a:solidFill>
                  <a:srgbClr val="131313"/>
                </a:solidFill>
                <a:latin typeface="Avenir Book"/>
                <a:cs typeface="Avenir Book"/>
              </a:rPr>
              <a:t>The intervention that I submit has NOT been financed, totally or partially, by any company with economic interests in the products, equipment or similar mentioned in the same.</a:t>
            </a:r>
            <a:endParaRPr lang="es-ES" sz="1400" dirty="0">
              <a:solidFill>
                <a:srgbClr val="131313"/>
              </a:solidFill>
              <a:latin typeface="Avenir Book"/>
              <a:cs typeface="Avenir Book"/>
            </a:endParaRPr>
          </a:p>
        </p:txBody>
      </p:sp>
      <p:pic>
        <p:nvPicPr>
          <p:cNvPr id="8" name="Imagen 7" descr="logo-ACD-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68" y="123031"/>
            <a:ext cx="1397266" cy="615570"/>
          </a:xfrm>
          <a:prstGeom prst="rect">
            <a:avLst/>
          </a:prstGeom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C9DB659F-5DE6-AC38-B31B-7922391EE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66"/>
            <a:ext cx="2353260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30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DAB25-CD7E-E981-B9AA-13B296C8D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36D3FAB-8A68-320A-5821-47630DBA8D4B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D4FD2C5B-6AD7-C166-6EBF-5DE3D52F8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A8E2C088-AEDA-42A7-7059-F78A3ACBA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24982279-F224-3D25-1C77-ED61C9E6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27A84910-A6C5-B4C7-6231-64D4B8ABE56C}"/>
              </a:ext>
            </a:extLst>
          </p:cNvPr>
          <p:cNvSpPr txBox="1"/>
          <p:nvPr/>
        </p:nvSpPr>
        <p:spPr>
          <a:xfrm>
            <a:off x="228600" y="0"/>
            <a:ext cx="8915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Contacts with the Media</a:t>
            </a:r>
          </a:p>
          <a:p>
            <a:pPr algn="ctr"/>
            <a:endParaRPr lang="en-US" sz="3200" dirty="0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8778A63B-2B38-5F53-5C1B-460749DFD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333" y="1107751"/>
            <a:ext cx="6747934" cy="37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37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2F09A-22C3-B0A9-406A-D13A68FB7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F618448-475F-7BB1-AD3D-83000E580CAD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5A325C5D-9E04-3AE9-6C99-11E199C5E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929E1BCD-005C-F847-BF1C-DF4B2971A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3635AE23-6051-9043-0CD1-3C5657014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F0AA2B15-E0F5-C1EF-AEDC-559FB077C643}"/>
              </a:ext>
            </a:extLst>
          </p:cNvPr>
          <p:cNvSpPr txBox="1"/>
          <p:nvPr/>
        </p:nvSpPr>
        <p:spPr>
          <a:xfrm>
            <a:off x="133812" y="939800"/>
            <a:ext cx="43704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Books and materials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69504DAC-81CD-B164-DAFE-CFC82560D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45" y="1518986"/>
            <a:ext cx="2469756" cy="3256214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188E8F10-FA65-A5E5-3316-C9E9D00B3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153" y="1524574"/>
            <a:ext cx="1907286" cy="3261601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8A66D98F-3ACC-4DF9-B255-79D50DD87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2326" y="1535550"/>
            <a:ext cx="2280251" cy="32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65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7EABB-76FC-C463-3D9C-8ED1F4040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88C6EBE3-48C0-D191-9072-D2CE6C6A91B8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824BC993-70B4-C43A-4DD4-424F298A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38EA2A7D-8AE3-B84F-60C7-384730914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61ACA17C-A4A6-8098-8918-B6C58983B0F3}"/>
              </a:ext>
            </a:extLst>
          </p:cNvPr>
          <p:cNvSpPr/>
          <p:nvPr/>
        </p:nvSpPr>
        <p:spPr>
          <a:xfrm>
            <a:off x="133813" y="2672834"/>
            <a:ext cx="8866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4EB0A2"/>
                </a:solidFill>
              </a:rPr>
              <a:t>2. </a:t>
            </a:r>
            <a:r>
              <a:rPr lang="fr-FR" sz="4000" b="1" dirty="0" err="1">
                <a:solidFill>
                  <a:srgbClr val="4EB0A2"/>
                </a:solidFill>
              </a:rPr>
              <a:t>European</a:t>
            </a:r>
            <a:r>
              <a:rPr lang="fr-FR" sz="4000" b="1" dirty="0">
                <a:solidFill>
                  <a:srgbClr val="4EB0A2"/>
                </a:solidFill>
              </a:rPr>
              <a:t> </a:t>
            </a:r>
            <a:r>
              <a:rPr lang="fr-FR" sz="4000" b="1" dirty="0" err="1">
                <a:solidFill>
                  <a:srgbClr val="4EB0A2"/>
                </a:solidFill>
              </a:rPr>
              <a:t>Dyslexia</a:t>
            </a:r>
            <a:r>
              <a:rPr lang="fr-FR" sz="4000" b="1" dirty="0">
                <a:solidFill>
                  <a:srgbClr val="4EB0A2"/>
                </a:solidFill>
              </a:rPr>
              <a:t> Association </a:t>
            </a: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509C1AD7-87CD-283E-7A8D-7BA3214A5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7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190E3-88D3-F43C-6AE8-756CB363E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77924F0-83CA-C71B-8CAD-1EDEAB556051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23C166E3-177D-8BE5-6735-FCEB644F2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CC28E0C5-80FC-2247-2A4C-154680C4B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E54DB725-B90D-45CE-510B-FC41C4BB7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1236DF12-CC14-8F5C-C161-24C8589CA1AA}"/>
              </a:ext>
            </a:extLst>
          </p:cNvPr>
          <p:cNvSpPr txBox="1"/>
          <p:nvPr/>
        </p:nvSpPr>
        <p:spPr>
          <a:xfrm>
            <a:off x="59267" y="757203"/>
            <a:ext cx="426720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European non-governmental umbrella </a:t>
            </a:r>
            <a:r>
              <a:rPr lang="en-US" sz="2000" dirty="0" err="1"/>
              <a:t>organisation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Regional and National Effective Members in </a:t>
            </a:r>
            <a:r>
              <a:rPr lang="en-US" sz="2000" b="1" dirty="0"/>
              <a:t>21 EU countries </a:t>
            </a:r>
            <a:r>
              <a:rPr lang="en-US" sz="2000" dirty="0"/>
              <a:t>plus Switzerland, San Marino, Turkey and Norway and Adherent member </a:t>
            </a:r>
            <a:r>
              <a:rPr lang="en-US" sz="2000" dirty="0" err="1"/>
              <a:t>organisations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40 member </a:t>
            </a:r>
            <a:r>
              <a:rPr lang="en-US" sz="2000" dirty="0" err="1"/>
              <a:t>organisations</a:t>
            </a:r>
            <a:r>
              <a:rPr lang="en-US" sz="2000" dirty="0"/>
              <a:t> in 25 European countries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5FFD0297-7657-DEDA-A327-F78940AA8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884" y="757203"/>
            <a:ext cx="4116450" cy="400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50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18279-BFFC-A47A-12AC-577C9582A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4109ACC-986C-347D-7E96-1CB7594DF998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29C1F586-7585-3D63-9CBB-9625F31AF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2AD552B2-57FD-598D-9B19-7E9F34911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501070E2-8B70-4110-1BD7-5CAB33D8C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78555F5A-84EB-7CA1-A51E-871A34A76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62" y="790276"/>
            <a:ext cx="6744391" cy="44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29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257F1-18AD-F47F-2B55-03B43A5E6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383BA22-83FD-5A1A-BE5E-16993B5BCD11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373DC24A-186F-A55A-D262-C99B8EE71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F7644325-011E-BD67-9001-F2D2F80B0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7D2FD4BB-2B96-E1CD-048A-B13FBCB3F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725F920D-369A-88F8-65A1-DDC078E78B2B}"/>
              </a:ext>
            </a:extLst>
          </p:cNvPr>
          <p:cNvSpPr txBox="1"/>
          <p:nvPr/>
        </p:nvSpPr>
        <p:spPr>
          <a:xfrm>
            <a:off x="253999" y="889000"/>
            <a:ext cx="860213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OUR VISION</a:t>
            </a:r>
          </a:p>
          <a:p>
            <a:r>
              <a:rPr lang="en-US" sz="2000" dirty="0"/>
              <a:t>Every child and adult with dyslexia (and/or DYS-differences) in Europe has the </a:t>
            </a:r>
            <a:r>
              <a:rPr lang="en-US" sz="2000" b="1" dirty="0"/>
              <a:t>right to access and to receive appropriate support and opportunity to achieve their full potential in education, training, employment and life.</a:t>
            </a:r>
          </a:p>
          <a:p>
            <a:endParaRPr lang="en-US" sz="2000" dirty="0"/>
          </a:p>
          <a:p>
            <a:r>
              <a:rPr lang="en-US" sz="2000" b="1" dirty="0"/>
              <a:t>OUR MISSION</a:t>
            </a:r>
          </a:p>
          <a:p>
            <a:r>
              <a:rPr lang="en-US" sz="2000" dirty="0"/>
              <a:t>To facilitate the </a:t>
            </a:r>
            <a:r>
              <a:rPr lang="en-US" sz="2000" b="1" dirty="0"/>
              <a:t>exchange of information and good practice </a:t>
            </a:r>
            <a:r>
              <a:rPr lang="en-US" sz="2000" dirty="0"/>
              <a:t>through international </a:t>
            </a:r>
            <a:r>
              <a:rPr lang="en-US" sz="2000" b="1" dirty="0"/>
              <a:t>networking and lobbying</a:t>
            </a:r>
            <a:r>
              <a:rPr lang="en-US" sz="2000" dirty="0"/>
              <a:t>. </a:t>
            </a:r>
          </a:p>
          <a:p>
            <a:r>
              <a:rPr lang="en-US" sz="2000" dirty="0"/>
              <a:t>In partnership with its member </a:t>
            </a:r>
            <a:r>
              <a:rPr lang="en-US" sz="2000" dirty="0" err="1"/>
              <a:t>organisations</a:t>
            </a:r>
            <a:r>
              <a:rPr lang="en-US" sz="2000" dirty="0"/>
              <a:t>, the EDA will challenge prejudice and ignorance to ensure that </a:t>
            </a:r>
            <a:r>
              <a:rPr lang="en-US" sz="2000" b="1" dirty="0"/>
              <a:t>people with dyslexia are empowered to reach their full potential.</a:t>
            </a:r>
          </a:p>
        </p:txBody>
      </p:sp>
    </p:spTree>
    <p:extLst>
      <p:ext uri="{BB962C8B-B14F-4D97-AF65-F5344CB8AC3E}">
        <p14:creationId xmlns:p14="http://schemas.microsoft.com/office/powerpoint/2010/main" val="3579338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6B46A-DB62-8E72-A6BD-1680CA2E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1E4728E-B6CB-F96A-E4C8-B708B5786AA1}"/>
              </a:ext>
            </a:extLst>
          </p:cNvPr>
          <p:cNvSpPr/>
          <p:nvPr/>
        </p:nvSpPr>
        <p:spPr>
          <a:xfrm>
            <a:off x="0" y="4948711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D65DF4AF-C018-B2D7-699C-AF5CC71C6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07EB43C7-0C56-13EB-6A5C-B35CF9D8D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EC254E9D-1AD0-FA59-E371-83EFE5BC3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1F516DD2-213A-6D60-E0CC-995AE0037819}"/>
              </a:ext>
            </a:extLst>
          </p:cNvPr>
          <p:cNvSpPr txBox="1"/>
          <p:nvPr/>
        </p:nvSpPr>
        <p:spPr>
          <a:xfrm>
            <a:off x="171251" y="1464586"/>
            <a:ext cx="5190066" cy="36625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FORESIGHT: FLOURISH TOGETHER: </a:t>
            </a:r>
            <a:r>
              <a:rPr lang="en-US" dirty="0" err="1"/>
              <a:t>FrOm</a:t>
            </a:r>
            <a:r>
              <a:rPr lang="en-US" dirty="0"/>
              <a:t> </a:t>
            </a:r>
            <a:r>
              <a:rPr lang="en-US" dirty="0" err="1"/>
              <a:t>leaRning</a:t>
            </a:r>
            <a:r>
              <a:rPr lang="en-US" dirty="0"/>
              <a:t> </a:t>
            </a:r>
            <a:r>
              <a:rPr lang="en-US" dirty="0" err="1"/>
              <a:t>disabilitiES</a:t>
            </a:r>
            <a:r>
              <a:rPr lang="en-US" dirty="0"/>
              <a:t> to new Inclusive teaching in </a:t>
            </a:r>
            <a:r>
              <a:rPr lang="en-US" dirty="0" err="1"/>
              <a:t>hiGHer</a:t>
            </a:r>
            <a:r>
              <a:rPr lang="en-US" dirty="0"/>
              <a:t> </a:t>
            </a:r>
            <a:r>
              <a:rPr lang="en-US" dirty="0" err="1"/>
              <a:t>EducaTion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SASLED: Sports activities for people with specific learning disabilities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Dyslexia@Work.EU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Neurodiversity At Work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Maths4All</a:t>
            </a:r>
          </a:p>
        </p:txBody>
      </p:sp>
      <p:pic>
        <p:nvPicPr>
          <p:cNvPr id="11" name="Imatge 10">
            <a:extLst>
              <a:ext uri="{FF2B5EF4-FFF2-40B4-BE49-F238E27FC236}">
                <a16:creationId xmlns:a16="http://schemas.microsoft.com/office/drawing/2014/main" id="{DCC3ED7C-C2A6-13D6-7394-4CBE03C23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650" y="667960"/>
            <a:ext cx="3151253" cy="796626"/>
          </a:xfrm>
          <a:prstGeom prst="rect">
            <a:avLst/>
          </a:prstGeom>
        </p:spPr>
      </p:pic>
      <p:sp>
        <p:nvSpPr>
          <p:cNvPr id="12" name="QuadreDeText 11">
            <a:extLst>
              <a:ext uri="{FF2B5EF4-FFF2-40B4-BE49-F238E27FC236}">
                <a16:creationId xmlns:a16="http://schemas.microsoft.com/office/drawing/2014/main" id="{CD761E05-BD12-676F-9601-4EB9736F135D}"/>
              </a:ext>
            </a:extLst>
          </p:cNvPr>
          <p:cNvSpPr txBox="1"/>
          <p:nvPr/>
        </p:nvSpPr>
        <p:spPr>
          <a:xfrm>
            <a:off x="5473567" y="1464586"/>
            <a:ext cx="3446200" cy="3539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3200" b="1" dirty="0"/>
              <a:t>OTHER PROJECTS:</a:t>
            </a:r>
          </a:p>
          <a:p>
            <a:endParaRPr lang="ca-E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3200" dirty="0" err="1"/>
              <a:t>Dyslexia</a:t>
            </a:r>
            <a:r>
              <a:rPr lang="ca-ES" sz="3200" dirty="0"/>
              <a:t> International </a:t>
            </a:r>
            <a:r>
              <a:rPr lang="ca-ES" sz="3200" dirty="0" err="1"/>
              <a:t>Course</a:t>
            </a:r>
            <a:endParaRPr lang="ca-E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3200" dirty="0" err="1"/>
              <a:t>Dyslexia</a:t>
            </a:r>
            <a:r>
              <a:rPr lang="ca-ES" sz="3200" dirty="0"/>
              <a:t> </a:t>
            </a:r>
            <a:r>
              <a:rPr lang="ca-ES" sz="3200" dirty="0" err="1"/>
              <a:t>Members</a:t>
            </a:r>
            <a:r>
              <a:rPr lang="ca-ES" sz="3200" dirty="0"/>
              <a:t> </a:t>
            </a:r>
            <a:r>
              <a:rPr lang="ca-ES" sz="3200" dirty="0" err="1"/>
              <a:t>Survey</a:t>
            </a:r>
            <a:endParaRPr lang="ca-ES" sz="3200" dirty="0"/>
          </a:p>
        </p:txBody>
      </p:sp>
    </p:spTree>
    <p:extLst>
      <p:ext uri="{BB962C8B-B14F-4D97-AF65-F5344CB8AC3E}">
        <p14:creationId xmlns:p14="http://schemas.microsoft.com/office/powerpoint/2010/main" val="1774799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CD002-80C3-9623-0E5B-A95447526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69E903D-7D46-ED07-B62D-ECCB07AD5158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BB492024-6501-2C11-4A9E-E79A8F924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97364169-F51B-0CCA-C668-5EBFB8588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B3F69477-B891-DAED-367C-53E727860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ED162971-4F0F-D1F3-9F06-E5A5E045A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4" y="1168925"/>
            <a:ext cx="4083228" cy="2642401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018AAFED-B7B4-6298-85B9-EFC144183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762" y="3232925"/>
            <a:ext cx="4453466" cy="1548275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7572F9DE-5F85-1F41-1E7E-63DE5F5AA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9" y="1133155"/>
            <a:ext cx="4508857" cy="156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3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86CE9-783D-53FB-83CC-7443BF9D0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379B0A3-CEB3-2C43-05F5-80B020170EBB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67C46BAD-7F3F-B865-B54F-B29D5ACBA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271B01C5-67AA-750E-31BF-997D16919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2B9142B9-ECD2-1270-31AC-0BFF7D32B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47F3A37B-2805-7E63-4A86-CF54EA90A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533" y="228600"/>
            <a:ext cx="3170320" cy="460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20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CB8EB-6BA6-C1A3-4F91-8C3CFE31F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F121E1B-DC29-CB11-F154-D37C5F5FA05B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49FAE0EA-7D48-EF20-04B5-89CFAFE7E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010AC04B-4032-B5B4-5A82-E419506F2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083E3616-F9CA-5CD5-4A14-E70385660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3FFB0EFD-898C-3036-9F73-A3D2577AA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"/>
            <a:ext cx="9144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69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23031"/>
            <a:ext cx="1608933" cy="60243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65649" y="1062682"/>
            <a:ext cx="77788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u="sng" dirty="0">
              <a:solidFill>
                <a:srgbClr val="4EB0A2"/>
              </a:solidFill>
              <a:latin typeface="Avenir Book"/>
            </a:endParaRPr>
          </a:p>
          <a:p>
            <a:endParaRPr lang="en-US" sz="2800" b="1" dirty="0">
              <a:solidFill>
                <a:srgbClr val="4EB0A2"/>
              </a:solidFill>
              <a:latin typeface="Avenir Book"/>
            </a:endParaRPr>
          </a:p>
          <a:p>
            <a:pPr marL="457200" indent="-457200">
              <a:buAutoNum type="arabicPeriod"/>
            </a:pPr>
            <a:r>
              <a:rPr lang="en-US" sz="2800" b="1" dirty="0">
                <a:solidFill>
                  <a:srgbClr val="4EB0A2"/>
                </a:solidFill>
                <a:latin typeface="Avenir Book"/>
              </a:rPr>
              <a:t>My journey…</a:t>
            </a:r>
          </a:p>
          <a:p>
            <a:pPr marL="457200" indent="-457200">
              <a:buAutoNum type="arabicPeriod"/>
            </a:pPr>
            <a:r>
              <a:rPr lang="en-US" sz="2800" b="1" dirty="0">
                <a:solidFill>
                  <a:srgbClr val="4EB0A2"/>
                </a:solidFill>
                <a:latin typeface="Avenir Book"/>
              </a:rPr>
              <a:t>Catalan Dyslexia Association</a:t>
            </a:r>
          </a:p>
          <a:p>
            <a:pPr marL="457200" indent="-457200">
              <a:buAutoNum type="arabicPeriod"/>
            </a:pPr>
            <a:r>
              <a:rPr lang="en-US" sz="2800" b="1" dirty="0">
                <a:solidFill>
                  <a:srgbClr val="4EB0A2"/>
                </a:solidFill>
                <a:latin typeface="Avenir Book"/>
              </a:rPr>
              <a:t>European Dyslexia Association</a:t>
            </a:r>
          </a:p>
          <a:p>
            <a:pPr marL="457200" indent="-457200">
              <a:buAutoNum type="arabicPeriod"/>
            </a:pPr>
            <a:r>
              <a:rPr lang="en-US" sz="2800" b="1" dirty="0">
                <a:solidFill>
                  <a:srgbClr val="4EB0A2"/>
                </a:solidFill>
                <a:latin typeface="Avenir Book"/>
              </a:rPr>
              <a:t>Inclusive education in Catalonia</a:t>
            </a:r>
          </a:p>
        </p:txBody>
      </p:sp>
      <p:pic>
        <p:nvPicPr>
          <p:cNvPr id="2" name="Imatge 1">
            <a:extLst>
              <a:ext uri="{FF2B5EF4-FFF2-40B4-BE49-F238E27FC236}">
                <a16:creationId xmlns:a16="http://schemas.microsoft.com/office/drawing/2014/main" id="{CC1938A1-D421-60FD-C05D-3EF9A9F05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66"/>
            <a:ext cx="2353260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64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3031"/>
            <a:ext cx="1380333" cy="57197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71225" y="1111546"/>
            <a:ext cx="33430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94733" y="1925554"/>
            <a:ext cx="880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4EB0A2"/>
                </a:solidFill>
                <a:latin typeface="Avenir Book"/>
              </a:rPr>
              <a:t>4. </a:t>
            </a:r>
            <a:r>
              <a:rPr lang="en-US" sz="3600" b="1" dirty="0">
                <a:solidFill>
                  <a:srgbClr val="4EB0A2"/>
                </a:solidFill>
                <a:latin typeface="Avenir Book"/>
              </a:rPr>
              <a:t>Inclusive Education in Catalonia</a:t>
            </a:r>
          </a:p>
          <a:p>
            <a:pPr algn="ctr"/>
            <a:endParaRPr lang="es-ES" sz="3600" b="1" dirty="0">
              <a:solidFill>
                <a:srgbClr val="4EB0A2"/>
              </a:solidFill>
              <a:latin typeface="Avenir Book"/>
              <a:cs typeface="Avenir Book"/>
            </a:endParaRP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E44CA6C8-57A9-3E7B-1F55-FFB161388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20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76" y="123031"/>
            <a:ext cx="1227458" cy="51457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37A26FF3-DB80-E862-FB30-BAF14D608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C2BBEA0C-A5F2-6290-B1A2-84BA480CF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079" y="1528013"/>
            <a:ext cx="4103841" cy="3293481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91A01E65-8FE6-AC13-A5E9-ADE1C4021F04}"/>
              </a:ext>
            </a:extLst>
          </p:cNvPr>
          <p:cNvSpPr txBox="1"/>
          <p:nvPr/>
        </p:nvSpPr>
        <p:spPr>
          <a:xfrm>
            <a:off x="67733" y="757203"/>
            <a:ext cx="878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EB0A2"/>
                </a:solidFill>
              </a:rPr>
              <a:t>Spain is a state made up of 17 autonomous communities and two autonomous cities: </a:t>
            </a:r>
          </a:p>
          <a:p>
            <a:pPr algn="ctr"/>
            <a:r>
              <a:rPr lang="en-US" dirty="0">
                <a:solidFill>
                  <a:srgbClr val="4EB0A2"/>
                </a:solidFill>
              </a:rPr>
              <a:t>Ceuta and Melilla.</a:t>
            </a:r>
            <a:endParaRPr lang="ca-ES" dirty="0">
              <a:solidFill>
                <a:srgbClr val="4EB0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55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76" y="123031"/>
            <a:ext cx="1227458" cy="51457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37A26FF3-DB80-E862-FB30-BAF14D608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6E55BDC9-0AD1-4CC6-AF38-512CB4D6F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063" y="637605"/>
            <a:ext cx="3907540" cy="4913272"/>
          </a:xfrm>
          <a:prstGeom prst="rect">
            <a:avLst/>
          </a:prstGeom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64D29E70-6A09-EBAB-97B0-BE55B532D8CC}"/>
              </a:ext>
            </a:extLst>
          </p:cNvPr>
          <p:cNvSpPr txBox="1"/>
          <p:nvPr/>
        </p:nvSpPr>
        <p:spPr>
          <a:xfrm>
            <a:off x="5274416" y="762000"/>
            <a:ext cx="3735771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“Spain registers its worst result in PISA</a:t>
            </a:r>
          </a:p>
          <a:p>
            <a:r>
              <a:rPr lang="en-US" sz="2400" dirty="0"/>
              <a:t>The data from the largest international educational survey plummets due to the pandemic and the Spanish student body, despite the drop, remains closer to the OECD and EU average</a:t>
            </a:r>
            <a:r>
              <a:rPr lang="en-US" sz="2800" dirty="0"/>
              <a:t>” </a:t>
            </a:r>
          </a:p>
          <a:p>
            <a:r>
              <a:rPr lang="en-US" sz="2800" dirty="0"/>
              <a:t>El País, December 8</a:t>
            </a:r>
            <a:r>
              <a:rPr lang="en-US" sz="2800" baseline="30000" dirty="0"/>
              <a:t>th</a:t>
            </a:r>
            <a:r>
              <a:rPr lang="en-US" sz="2800" dirty="0"/>
              <a:t> 2023</a:t>
            </a:r>
            <a:endParaRPr lang="ca-ES" sz="2800" dirty="0"/>
          </a:p>
        </p:txBody>
      </p:sp>
    </p:spTree>
    <p:extLst>
      <p:ext uri="{BB962C8B-B14F-4D97-AF65-F5344CB8AC3E}">
        <p14:creationId xmlns:p14="http://schemas.microsoft.com/office/powerpoint/2010/main" val="54075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8C367-CBAA-DEAC-CFF6-EFE5E2E9F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B9F98F4-D4AE-BC32-432E-5F6A39073231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2C9DA391-460D-27F3-3BF6-1060B04AD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ED0BA83B-CAA6-4EE1-E704-4CE74E386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6" y="123031"/>
            <a:ext cx="914857" cy="40304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3AB8523-9146-ECE1-0620-0C7FE042EE5C}"/>
              </a:ext>
            </a:extLst>
          </p:cNvPr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CB7559B8-AD19-18AA-5D5D-F1A01460A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3" name="QuadreDeText 2">
            <a:extLst>
              <a:ext uri="{FF2B5EF4-FFF2-40B4-BE49-F238E27FC236}">
                <a16:creationId xmlns:a16="http://schemas.microsoft.com/office/drawing/2014/main" id="{6A076846-B4C7-2702-5541-08D5A4DACFFD}"/>
              </a:ext>
            </a:extLst>
          </p:cNvPr>
          <p:cNvSpPr txBox="1"/>
          <p:nvPr/>
        </p:nvSpPr>
        <p:spPr>
          <a:xfrm>
            <a:off x="499731" y="872067"/>
            <a:ext cx="8178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4EB0A2"/>
                </a:solidFill>
                <a:latin typeface="Avenir Book"/>
              </a:rPr>
              <a:t>8 educational laws in 46 years of democracy: </a:t>
            </a:r>
            <a:r>
              <a:rPr lang="en-US" sz="3600" b="1" dirty="0">
                <a:solidFill>
                  <a:srgbClr val="4EB0A2"/>
                </a:solidFill>
                <a:latin typeface="Avenir Book"/>
              </a:rPr>
              <a:t>1 new law every 5’75 years</a:t>
            </a:r>
          </a:p>
          <a:p>
            <a:pPr algn="ctr"/>
            <a:r>
              <a:rPr lang="en-US" sz="2000" dirty="0">
                <a:latin typeface="Avenir Book"/>
              </a:rPr>
              <a:t>Each government, its own, sometimes even before the previous norm - of a different political nature - had been fully implemented.</a:t>
            </a:r>
          </a:p>
          <a:p>
            <a:pPr algn="ctr"/>
            <a:endParaRPr lang="en-US" sz="2000" b="1" dirty="0">
              <a:latin typeface="Avenir Book"/>
            </a:endParaRPr>
          </a:p>
          <a:p>
            <a:pPr algn="ctr"/>
            <a:r>
              <a:rPr lang="en-US" sz="2800" b="1" dirty="0">
                <a:solidFill>
                  <a:srgbClr val="4EB0A2"/>
                </a:solidFill>
                <a:latin typeface="Avenir Book"/>
              </a:rPr>
              <a:t>LOMLOE (2020) </a:t>
            </a:r>
          </a:p>
          <a:p>
            <a:pPr algn="ctr"/>
            <a:r>
              <a:rPr lang="en-US" sz="2800" dirty="0">
                <a:solidFill>
                  <a:srgbClr val="4EB0A2"/>
                </a:solidFill>
              </a:rPr>
              <a:t>Inclusive education as a fundamental principle.</a:t>
            </a:r>
          </a:p>
          <a:p>
            <a:pPr algn="ctr"/>
            <a:r>
              <a:rPr lang="en-US" sz="2800" dirty="0"/>
              <a:t>The principles of </a:t>
            </a:r>
            <a:r>
              <a:rPr lang="en-US" sz="2800" dirty="0">
                <a:solidFill>
                  <a:srgbClr val="4EB0A2"/>
                </a:solidFill>
              </a:rPr>
              <a:t>Universal Design for Learning (UDL) </a:t>
            </a:r>
            <a:r>
              <a:rPr lang="en-US" sz="2800" dirty="0"/>
              <a:t>will be applied.</a:t>
            </a:r>
          </a:p>
          <a:p>
            <a:pPr algn="ctr"/>
            <a:endParaRPr lang="en-US" sz="2800" dirty="0">
              <a:solidFill>
                <a:srgbClr val="4EB0A2"/>
              </a:solidFill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968938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6" y="123031"/>
            <a:ext cx="914857" cy="40304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71225" y="1111546"/>
            <a:ext cx="33430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86798" y="569434"/>
            <a:ext cx="88135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Book"/>
              </a:rPr>
              <a:t>LOMLOE (2020) </a:t>
            </a:r>
          </a:p>
          <a:p>
            <a:pPr algn="ctr"/>
            <a:r>
              <a:rPr lang="es-ES" b="1" dirty="0">
                <a:latin typeface="Avenir Book"/>
              </a:rPr>
              <a:t>Ley Orgánica 3/2020, de 29 de diciembre, por la que se modifica la Ley Orgánica 2/2006, de 3 de mayo, de Educación.</a:t>
            </a:r>
            <a:endParaRPr lang="en-US" b="1" dirty="0">
              <a:latin typeface="Avenir Book"/>
            </a:endParaRPr>
          </a:p>
          <a:p>
            <a:pPr algn="ctr"/>
            <a:endParaRPr lang="en-US" b="1" dirty="0">
              <a:latin typeface="Avenir Book"/>
            </a:endParaRPr>
          </a:p>
          <a:p>
            <a:pPr algn="ctr"/>
            <a:endParaRPr lang="en-US" dirty="0">
              <a:latin typeface="Avenir Book"/>
            </a:endParaRPr>
          </a:p>
          <a:p>
            <a:pPr algn="ctr"/>
            <a:endParaRPr lang="en-US" dirty="0">
              <a:latin typeface="Avenir Book"/>
            </a:endParaRPr>
          </a:p>
        </p:txBody>
      </p:sp>
      <p:pic>
        <p:nvPicPr>
          <p:cNvPr id="12" name="Imatge 11">
            <a:extLst>
              <a:ext uri="{FF2B5EF4-FFF2-40B4-BE49-F238E27FC236}">
                <a16:creationId xmlns:a16="http://schemas.microsoft.com/office/drawing/2014/main" id="{0929D21B-8C03-F514-3A1F-7D42FEB73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2" y="40610"/>
            <a:ext cx="2353260" cy="695004"/>
          </a:xfrm>
          <a:prstGeom prst="rect">
            <a:avLst/>
          </a:prstGeom>
        </p:spPr>
      </p:pic>
      <p:sp>
        <p:nvSpPr>
          <p:cNvPr id="14" name="QuadreDeText 13">
            <a:extLst>
              <a:ext uri="{FF2B5EF4-FFF2-40B4-BE49-F238E27FC236}">
                <a16:creationId xmlns:a16="http://schemas.microsoft.com/office/drawing/2014/main" id="{825D4E8B-E79B-AF79-48A6-F93D8EE8BDEB}"/>
              </a:ext>
            </a:extLst>
          </p:cNvPr>
          <p:cNvSpPr txBox="1"/>
          <p:nvPr/>
        </p:nvSpPr>
        <p:spPr>
          <a:xfrm>
            <a:off x="143666" y="1490133"/>
            <a:ext cx="4428333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Avenir Book"/>
              </a:rPr>
              <a:t>CENTRAL GOVERNMENT: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General organization of the educational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General programming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Minimum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Regulation of the conditions to obtain an academic degree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High inspection </a:t>
            </a:r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EE81339F-0DAF-D4A6-9652-3C06F6C1A3F2}"/>
              </a:ext>
            </a:extLst>
          </p:cNvPr>
          <p:cNvSpPr txBox="1"/>
          <p:nvPr/>
        </p:nvSpPr>
        <p:spPr>
          <a:xfrm>
            <a:off x="4677253" y="1490133"/>
            <a:ext cx="4197344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/>
              </a:rPr>
              <a:t> </a:t>
            </a:r>
            <a:r>
              <a:rPr lang="en-US" sz="2800" dirty="0">
                <a:latin typeface="Avenir Book"/>
              </a:rPr>
              <a:t>AUTONOMOUS COMMUNITIES:</a:t>
            </a:r>
          </a:p>
          <a:p>
            <a:pPr algn="ctr"/>
            <a:r>
              <a:rPr lang="en-US" sz="2800" dirty="0">
                <a:latin typeface="Avenir Book"/>
              </a:rPr>
              <a:t> to exercise their statutory powers in matters of education and development of provisions of the LOMLOE.</a:t>
            </a:r>
          </a:p>
        </p:txBody>
      </p:sp>
    </p:spTree>
    <p:extLst>
      <p:ext uri="{BB962C8B-B14F-4D97-AF65-F5344CB8AC3E}">
        <p14:creationId xmlns:p14="http://schemas.microsoft.com/office/powerpoint/2010/main" val="3759610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970F-41FB-4364-0CDC-44648108B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1C4C96A-FE78-E828-46A1-F840951D15E0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04A5A0A8-BDCB-9E97-393B-BC56F0F39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60ADB702-82F0-DD74-0F86-0D029C774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534" y="123031"/>
            <a:ext cx="1007800" cy="486569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A92A76C3-8335-6EA1-70D4-E31AE84DF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C199A32E-0DAE-FBD0-0551-D4169F707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12" y="810427"/>
            <a:ext cx="5340972" cy="4036781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4835C9B4-090F-1F26-AE55-CA929F2349D0}"/>
              </a:ext>
            </a:extLst>
          </p:cNvPr>
          <p:cNvSpPr txBox="1"/>
          <p:nvPr/>
        </p:nvSpPr>
        <p:spPr>
          <a:xfrm>
            <a:off x="5601810" y="810427"/>
            <a:ext cx="292150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err="1"/>
              <a:t>Catalonia</a:t>
            </a:r>
            <a:r>
              <a:rPr lang="ca-ES" sz="2400" b="1" dirty="0"/>
              <a:t>:</a:t>
            </a:r>
          </a:p>
          <a:p>
            <a:endParaRPr lang="ca-ES" dirty="0"/>
          </a:p>
          <a:p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8.005.784 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inhabitants</a:t>
            </a:r>
            <a:endParaRPr lang="es-E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s-E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16,5%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total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population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Spain</a:t>
            </a:r>
            <a:endParaRPr lang="es-E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s-E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s-E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s-E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languages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r>
              <a:rPr lang="es-ES" dirty="0" err="1">
                <a:solidFill>
                  <a:srgbClr val="202122"/>
                </a:solidFill>
                <a:latin typeface="Arial" panose="020B0604020202020204" pitchFamily="34" charset="0"/>
              </a:rPr>
              <a:t>Catalan</a:t>
            </a:r>
            <a:endParaRPr lang="es-E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Spanish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445141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970F-41FB-4364-0CDC-44648108B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1C4C96A-FE78-E828-46A1-F840951D15E0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04A5A0A8-BDCB-9E97-393B-BC56F0F39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60ADB702-82F0-DD74-0F86-0D029C774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534" y="123031"/>
            <a:ext cx="1007800" cy="486569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A92A76C3-8335-6EA1-70D4-E31AE84DF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032DDEDA-20E0-F763-C022-61A9B88BC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133" y="695004"/>
            <a:ext cx="4297734" cy="4957119"/>
          </a:xfrm>
          <a:prstGeom prst="rect">
            <a:avLst/>
          </a:prstGeom>
        </p:spPr>
      </p:pic>
      <p:sp>
        <p:nvSpPr>
          <p:cNvPr id="3" name="QuadreDeText 2">
            <a:extLst>
              <a:ext uri="{FF2B5EF4-FFF2-40B4-BE49-F238E27FC236}">
                <a16:creationId xmlns:a16="http://schemas.microsoft.com/office/drawing/2014/main" id="{C8D1AB57-761C-70D6-5103-01A2B459C2EB}"/>
              </a:ext>
            </a:extLst>
          </p:cNvPr>
          <p:cNvSpPr txBox="1"/>
          <p:nvPr/>
        </p:nvSpPr>
        <p:spPr>
          <a:xfrm>
            <a:off x="5748868" y="695004"/>
            <a:ext cx="2717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“Global setback in education, fall in Spain and disaster in Catalonia”</a:t>
            </a:r>
          </a:p>
          <a:p>
            <a:r>
              <a:rPr lang="en-US" sz="2800" dirty="0"/>
              <a:t>La Vanguardia, December 6</a:t>
            </a:r>
            <a:r>
              <a:rPr lang="en-US" sz="2800" baseline="30000" dirty="0"/>
              <a:t>th</a:t>
            </a:r>
            <a:r>
              <a:rPr lang="en-US" sz="2800" dirty="0"/>
              <a:t> 2023</a:t>
            </a:r>
            <a:endParaRPr lang="ca-ES" sz="2800" dirty="0"/>
          </a:p>
        </p:txBody>
      </p:sp>
    </p:spTree>
    <p:extLst>
      <p:ext uri="{BB962C8B-B14F-4D97-AF65-F5344CB8AC3E}">
        <p14:creationId xmlns:p14="http://schemas.microsoft.com/office/powerpoint/2010/main" val="3933048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FD8D6-2B6C-A33F-5D13-DE4FC6A61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9530AF8E-B65B-24FC-BB47-AB4D3B6177B1}"/>
              </a:ext>
            </a:extLst>
          </p:cNvPr>
          <p:cNvSpPr/>
          <p:nvPr/>
        </p:nvSpPr>
        <p:spPr>
          <a:xfrm>
            <a:off x="0" y="5019995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FC5BE382-6704-40B6-2729-2CFC1FDEF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F5FDD5E2-5ABC-FE56-FF73-0DDB9F3D3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76" y="123031"/>
            <a:ext cx="1227458" cy="57197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36562D5-2253-85E3-E3F3-CB3D326BEBE3}"/>
              </a:ext>
            </a:extLst>
          </p:cNvPr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FB28B3FF-3B1A-E73A-75A5-C5F484D1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9AF47078-1702-AD24-7041-11E112518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3443"/>
            <a:ext cx="9144000" cy="2739775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21098C93-E123-E263-8FFF-7E5593B4B41B}"/>
              </a:ext>
            </a:extLst>
          </p:cNvPr>
          <p:cNvSpPr txBox="1"/>
          <p:nvPr/>
        </p:nvSpPr>
        <p:spPr>
          <a:xfrm>
            <a:off x="3572933" y="4699000"/>
            <a:ext cx="543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/>
              <a:t>Source</a:t>
            </a:r>
            <a:r>
              <a:rPr lang="ca-ES" dirty="0"/>
              <a:t>. Dept. of </a:t>
            </a:r>
            <a:r>
              <a:rPr lang="ca-ES" dirty="0" err="1"/>
              <a:t>Education</a:t>
            </a:r>
            <a:r>
              <a:rPr lang="ca-ES" dirty="0"/>
              <a:t>, Catalan </a:t>
            </a:r>
            <a:r>
              <a:rPr lang="ca-ES" dirty="0" err="1"/>
              <a:t>Government</a:t>
            </a:r>
            <a:r>
              <a:rPr lang="ca-ES" dirty="0"/>
              <a:t>, 2022</a:t>
            </a: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5C99F29D-5CF6-B941-34E0-5C9EDD2F1182}"/>
              </a:ext>
            </a:extLst>
          </p:cNvPr>
          <p:cNvSpPr txBox="1"/>
          <p:nvPr/>
        </p:nvSpPr>
        <p:spPr>
          <a:xfrm flipH="1">
            <a:off x="2143683" y="3673218"/>
            <a:ext cx="394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Total </a:t>
            </a:r>
            <a:r>
              <a:rPr lang="ca-ES" dirty="0" err="1"/>
              <a:t>number</a:t>
            </a:r>
            <a:r>
              <a:rPr lang="ca-ES" dirty="0"/>
              <a:t> of </a:t>
            </a:r>
            <a:r>
              <a:rPr lang="ca-ES" dirty="0" err="1"/>
              <a:t>students</a:t>
            </a:r>
            <a:r>
              <a:rPr lang="ca-ES" dirty="0"/>
              <a:t>:  1.384.328</a:t>
            </a:r>
          </a:p>
        </p:txBody>
      </p:sp>
    </p:spTree>
    <p:extLst>
      <p:ext uri="{BB962C8B-B14F-4D97-AF65-F5344CB8AC3E}">
        <p14:creationId xmlns:p14="http://schemas.microsoft.com/office/powerpoint/2010/main" val="1524244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A6295-A75F-8C10-1EA6-AC3E76999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594225D-0585-A097-DD47-40AAE649FC1C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E577B87F-458B-AA6B-322D-3A638B9D0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59FE9846-2FB5-15DF-16F1-71F3E4A5E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6" y="123031"/>
            <a:ext cx="914857" cy="40304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383A5B9-F09B-9074-F23A-F54D4C4B001E}"/>
              </a:ext>
            </a:extLst>
          </p:cNvPr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5FCA4B39-6A5C-59DB-56F6-63579B69D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graphicFrame>
        <p:nvGraphicFramePr>
          <p:cNvPr id="10" name="Taula 9">
            <a:extLst>
              <a:ext uri="{FF2B5EF4-FFF2-40B4-BE49-F238E27FC236}">
                <a16:creationId xmlns:a16="http://schemas.microsoft.com/office/drawing/2014/main" id="{49CA890D-8060-5C86-F188-6F310A21F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601255"/>
              </p:ext>
            </p:extLst>
          </p:nvPr>
        </p:nvGraphicFramePr>
        <p:xfrm>
          <a:off x="330199" y="695004"/>
          <a:ext cx="8670133" cy="349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465">
                  <a:extLst>
                    <a:ext uri="{9D8B030D-6E8A-4147-A177-3AD203B41FA5}">
                      <a16:colId xmlns:a16="http://schemas.microsoft.com/office/drawing/2014/main" val="938600995"/>
                    </a:ext>
                  </a:extLst>
                </a:gridCol>
                <a:gridCol w="1763417">
                  <a:extLst>
                    <a:ext uri="{9D8B030D-6E8A-4147-A177-3AD203B41FA5}">
                      <a16:colId xmlns:a16="http://schemas.microsoft.com/office/drawing/2014/main" val="3580783891"/>
                    </a:ext>
                  </a:extLst>
                </a:gridCol>
                <a:gridCol w="1763417">
                  <a:extLst>
                    <a:ext uri="{9D8B030D-6E8A-4147-A177-3AD203B41FA5}">
                      <a16:colId xmlns:a16="http://schemas.microsoft.com/office/drawing/2014/main" val="1982415869"/>
                    </a:ext>
                  </a:extLst>
                </a:gridCol>
                <a:gridCol w="1763417">
                  <a:extLst>
                    <a:ext uri="{9D8B030D-6E8A-4147-A177-3AD203B41FA5}">
                      <a16:colId xmlns:a16="http://schemas.microsoft.com/office/drawing/2014/main" val="3797308313"/>
                    </a:ext>
                  </a:extLst>
                </a:gridCol>
                <a:gridCol w="1763417">
                  <a:extLst>
                    <a:ext uri="{9D8B030D-6E8A-4147-A177-3AD203B41FA5}">
                      <a16:colId xmlns:a16="http://schemas.microsoft.com/office/drawing/2014/main" val="31308341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a-ES" dirty="0" err="1"/>
                        <a:t>Year</a:t>
                      </a:r>
                      <a:endParaRPr lang="ca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Students with Special Educational Needs (SEN) in ordinary schools</a:t>
                      </a:r>
                    </a:p>
                    <a:p>
                      <a:endParaRPr lang="ca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Students in Special Education Centers</a:t>
                      </a:r>
                    </a:p>
                    <a:p>
                      <a:endParaRPr lang="ca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Total students with Special Educational Needs</a:t>
                      </a:r>
                    </a:p>
                    <a:p>
                      <a:endParaRPr lang="ca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Percentage of students with Special Education Needs in ordinary schools</a:t>
                      </a:r>
                      <a:endParaRPr lang="ca-ES" dirty="0"/>
                    </a:p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551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2005-2006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15.795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6.779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22.574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518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2010-2011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18.407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6.369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24.776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74.3%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373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2015-2016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18.625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7.282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25.907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71.9%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11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2020-2021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29.028***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7.818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36.846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78.8%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596832"/>
                  </a:ext>
                </a:extLst>
              </a:tr>
            </a:tbl>
          </a:graphicData>
        </a:graphic>
      </p:graphicFrame>
      <p:sp>
        <p:nvSpPr>
          <p:cNvPr id="11" name="QuadreDeText 10">
            <a:extLst>
              <a:ext uri="{FF2B5EF4-FFF2-40B4-BE49-F238E27FC236}">
                <a16:creationId xmlns:a16="http://schemas.microsoft.com/office/drawing/2014/main" id="{276D4B7E-2A7A-60B1-50C0-8A1BF8C3CAEE}"/>
              </a:ext>
            </a:extLst>
          </p:cNvPr>
          <p:cNvSpPr txBox="1"/>
          <p:nvPr/>
        </p:nvSpPr>
        <p:spPr>
          <a:xfrm>
            <a:off x="1696946" y="4207933"/>
            <a:ext cx="5779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*** New categories of SEN </a:t>
            </a:r>
            <a:r>
              <a:rPr lang="ca-ES" dirty="0" err="1"/>
              <a:t>were</a:t>
            </a:r>
            <a:r>
              <a:rPr lang="ca-ES" dirty="0"/>
              <a:t> </a:t>
            </a:r>
            <a:r>
              <a:rPr lang="ca-ES" dirty="0" err="1"/>
              <a:t>added</a:t>
            </a:r>
            <a:r>
              <a:rPr lang="ca-ES" dirty="0"/>
              <a:t> </a:t>
            </a:r>
            <a:r>
              <a:rPr lang="ca-ES" dirty="0" err="1"/>
              <a:t>along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years</a:t>
            </a:r>
            <a:endParaRPr lang="ca-ES" dirty="0"/>
          </a:p>
          <a:p>
            <a:r>
              <a:rPr lang="en-US" dirty="0"/>
              <a:t>Source: Department of Education. Government of Catalonia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818873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934" y="123031"/>
            <a:ext cx="1236400" cy="64053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60370" y="1154964"/>
            <a:ext cx="7259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33812" y="763570"/>
            <a:ext cx="8866521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rgbClr val="4EB0A2"/>
                </a:solidFill>
                <a:latin typeface="Avenir Book"/>
              </a:rPr>
              <a:t>Specific</a:t>
            </a:r>
            <a:r>
              <a:rPr lang="es-ES" sz="2000" b="1" dirty="0">
                <a:solidFill>
                  <a:srgbClr val="4EB0A2"/>
                </a:solidFill>
                <a:latin typeface="Avenir Book"/>
              </a:rPr>
              <a:t> </a:t>
            </a:r>
            <a:r>
              <a:rPr lang="es-ES" sz="2000" b="1" dirty="0" err="1">
                <a:solidFill>
                  <a:srgbClr val="4EB0A2"/>
                </a:solidFill>
                <a:latin typeface="Avenir Book"/>
              </a:rPr>
              <a:t>Educational</a:t>
            </a:r>
            <a:r>
              <a:rPr lang="es-ES" sz="2000" b="1" dirty="0">
                <a:solidFill>
                  <a:srgbClr val="4EB0A2"/>
                </a:solidFill>
                <a:latin typeface="Avenir Book"/>
              </a:rPr>
              <a:t> </a:t>
            </a:r>
            <a:r>
              <a:rPr lang="es-ES" sz="2000" b="1" dirty="0" err="1">
                <a:solidFill>
                  <a:srgbClr val="4EB0A2"/>
                </a:solidFill>
                <a:latin typeface="Avenir Book"/>
              </a:rPr>
              <a:t>Support</a:t>
            </a:r>
            <a:r>
              <a:rPr lang="es-ES" sz="2000" b="1" dirty="0">
                <a:solidFill>
                  <a:srgbClr val="4EB0A2"/>
                </a:solidFill>
                <a:latin typeface="Avenir Book"/>
              </a:rPr>
              <a:t> </a:t>
            </a:r>
            <a:r>
              <a:rPr lang="es-ES" sz="2000" b="1" dirty="0" err="1">
                <a:solidFill>
                  <a:srgbClr val="4EB0A2"/>
                </a:solidFill>
                <a:latin typeface="Avenir Book"/>
              </a:rPr>
              <a:t>Needs</a:t>
            </a:r>
            <a:endParaRPr lang="es-ES" sz="2000" b="1" dirty="0">
              <a:solidFill>
                <a:srgbClr val="4EB0A2"/>
              </a:solidFill>
              <a:latin typeface="Avenir Book"/>
            </a:endParaRPr>
          </a:p>
          <a:p>
            <a:endParaRPr lang="es-ES" sz="1600" b="1" dirty="0">
              <a:solidFill>
                <a:srgbClr val="131313"/>
              </a:solidFill>
              <a:latin typeface="Avenir Book"/>
            </a:endParaRPr>
          </a:p>
          <a:p>
            <a:r>
              <a:rPr lang="es-ES" sz="1600" b="1" dirty="0">
                <a:latin typeface="Avenir Book"/>
              </a:rPr>
              <a:t>A </a:t>
            </a:r>
            <a:r>
              <a:rPr lang="es-ES" sz="1600" b="1" dirty="0" err="1">
                <a:latin typeface="Avenir Book"/>
              </a:rPr>
              <a:t>Student</a:t>
            </a:r>
            <a:r>
              <a:rPr lang="es-ES" sz="1600" b="1" dirty="0">
                <a:latin typeface="Avenir Book"/>
              </a:rPr>
              <a:t> </a:t>
            </a:r>
            <a:r>
              <a:rPr lang="es-ES" sz="1600" b="1" dirty="0" err="1">
                <a:latin typeface="Avenir Book"/>
              </a:rPr>
              <a:t>with</a:t>
            </a:r>
            <a:r>
              <a:rPr lang="es-ES" sz="1600" b="1" dirty="0">
                <a:latin typeface="Avenir Book"/>
              </a:rPr>
              <a:t> </a:t>
            </a:r>
            <a:r>
              <a:rPr lang="en-US" sz="1600" b="1" dirty="0">
                <a:latin typeface="Avenir Book"/>
              </a:rPr>
              <a:t>Specific Educational </a:t>
            </a:r>
            <a:r>
              <a:rPr lang="en-US" sz="1600" b="1" dirty="0" err="1">
                <a:latin typeface="Avenir Book"/>
              </a:rPr>
              <a:t>Suppport</a:t>
            </a:r>
            <a:r>
              <a:rPr lang="en-US" sz="1600" b="1" dirty="0">
                <a:latin typeface="Avenir Book"/>
              </a:rPr>
              <a:t> Needs…</a:t>
            </a:r>
            <a:endParaRPr lang="es-ES" sz="1600" b="1" dirty="0">
              <a:latin typeface="Avenir Book"/>
            </a:endParaRPr>
          </a:p>
          <a:p>
            <a:pPr lvl="1"/>
            <a:r>
              <a:rPr lang="en-US" sz="1600" dirty="0">
                <a:latin typeface="Avenir Book"/>
              </a:rPr>
              <a:t>Requires a different educational attention from the ordinary one due to special educational needs: </a:t>
            </a:r>
            <a:r>
              <a:rPr lang="en-US" sz="1600" b="1" dirty="0">
                <a:solidFill>
                  <a:srgbClr val="4EB0A2"/>
                </a:solidFill>
                <a:latin typeface="Avenir Book"/>
              </a:rPr>
              <a:t>Specific Learning Difficulties, ADHD, High Intellectual Capacities,  Gifted and Talented youth, </a:t>
            </a:r>
          </a:p>
          <a:p>
            <a:pPr lvl="1"/>
            <a:r>
              <a:rPr lang="en-US" sz="1600" b="1" dirty="0">
                <a:solidFill>
                  <a:srgbClr val="4EB0A2"/>
                </a:solidFill>
                <a:latin typeface="Avenir Book"/>
              </a:rPr>
              <a:t>for having joined the educational system late or for personal conditions or school history</a:t>
            </a:r>
            <a:r>
              <a:rPr lang="en-US" sz="1600" dirty="0">
                <a:latin typeface="Avenir Book"/>
              </a:rPr>
              <a:t>. </a:t>
            </a: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131313"/>
              </a:solidFill>
              <a:latin typeface="Avenir Book"/>
            </a:endParaRPr>
          </a:p>
          <a:p>
            <a:r>
              <a:rPr lang="en-US" sz="1600" b="1" dirty="0">
                <a:solidFill>
                  <a:srgbClr val="131313"/>
                </a:solidFill>
                <a:latin typeface="Avenir Book"/>
              </a:rPr>
              <a:t>A Student with Special Educational Needs (SEN)</a:t>
            </a:r>
          </a:p>
          <a:p>
            <a:r>
              <a:rPr lang="en-US" sz="1600" b="1" dirty="0">
                <a:solidFill>
                  <a:srgbClr val="131313"/>
                </a:solidFill>
                <a:latin typeface="Avenir Book"/>
              </a:rPr>
              <a:t>	</a:t>
            </a:r>
            <a:r>
              <a:rPr lang="es-ES" sz="1600" dirty="0">
                <a:latin typeface="Avenir Book"/>
              </a:rPr>
              <a:t>R</a:t>
            </a:r>
            <a:r>
              <a:rPr lang="en-US" sz="1600" dirty="0" err="1">
                <a:latin typeface="Avenir Book"/>
              </a:rPr>
              <a:t>equires</a:t>
            </a:r>
            <a:r>
              <a:rPr lang="en-US" sz="1600" dirty="0">
                <a:latin typeface="Avenir Book"/>
              </a:rPr>
              <a:t> specific support and educational attention derived from </a:t>
            </a:r>
            <a:r>
              <a:rPr lang="en-US" sz="1600" dirty="0">
                <a:solidFill>
                  <a:srgbClr val="131313"/>
                </a:solidFill>
                <a:latin typeface="Avenir Book"/>
              </a:rPr>
              <a:t>disability or serious   behavior 	disorder: </a:t>
            </a:r>
          </a:p>
          <a:p>
            <a:r>
              <a:rPr lang="en-US" sz="1600" b="1" dirty="0">
                <a:solidFill>
                  <a:srgbClr val="131313"/>
                </a:solidFill>
                <a:latin typeface="Avenir Book"/>
              </a:rPr>
              <a:t>	</a:t>
            </a:r>
            <a:r>
              <a:rPr lang="en-US" sz="1600" b="1" dirty="0">
                <a:solidFill>
                  <a:srgbClr val="4EB0A2"/>
                </a:solidFill>
                <a:latin typeface="Avenir Book"/>
              </a:rPr>
              <a:t>Physical disability, Intellectual disability, Sensory disability (visual, auditory), Autism Spectrum 	Disorder, Severe Behavioral Disorder, Mental Disorder, or Severe 	Degenerative Diseases and Rare 	Diseases</a:t>
            </a:r>
            <a:endParaRPr lang="en-US" sz="1600" b="1" dirty="0">
              <a:latin typeface="Avenir Book"/>
            </a:endParaRPr>
          </a:p>
          <a:p>
            <a:r>
              <a:rPr lang="en-US" sz="1600" dirty="0">
                <a:latin typeface="Avenir Book"/>
              </a:rPr>
              <a:t>	</a:t>
            </a:r>
            <a:r>
              <a:rPr lang="en-US" sz="1600" dirty="0" err="1">
                <a:latin typeface="Avenir Book"/>
              </a:rPr>
              <a:t>Psychopedagogical</a:t>
            </a:r>
            <a:r>
              <a:rPr lang="en-US" sz="1600" dirty="0">
                <a:latin typeface="Avenir Book"/>
              </a:rPr>
              <a:t> Evaluation Report + NEE Expert/technical Opinion 	</a:t>
            </a:r>
          </a:p>
          <a:p>
            <a:endParaRPr lang="en-US" sz="1600" dirty="0">
              <a:latin typeface="Avenir Book"/>
            </a:endParaRP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BDF022A5-C76E-200F-8DF5-450242769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8566"/>
            <a:ext cx="2353260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32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BB139-6472-2C4C-A970-D787AE727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9C9CC00-20A3-208C-0005-187B0D0D77D5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5FC7A497-6E80-2364-22DD-28D249E7C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B068D3B0-F7B0-A5AA-ED9D-03F23A31A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23031"/>
            <a:ext cx="1608933" cy="602439"/>
          </a:xfrm>
          <a:prstGeom prst="rect">
            <a:avLst/>
          </a:prstGeom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375AAE5B-1AE5-D35B-F5D7-D91A6A3D6759}"/>
              </a:ext>
            </a:extLst>
          </p:cNvPr>
          <p:cNvSpPr/>
          <p:nvPr/>
        </p:nvSpPr>
        <p:spPr>
          <a:xfrm>
            <a:off x="133812" y="1062682"/>
            <a:ext cx="3075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rgbClr val="4EB0A2"/>
                </a:solidFill>
                <a:latin typeface="Avenir Book"/>
              </a:rPr>
              <a:t>1.</a:t>
            </a:r>
          </a:p>
          <a:p>
            <a:r>
              <a:rPr lang="fr-FR" sz="4000" b="1" dirty="0" err="1">
                <a:solidFill>
                  <a:srgbClr val="4EB0A2"/>
                </a:solidFill>
                <a:latin typeface="Avenir Book"/>
              </a:rPr>
              <a:t>My</a:t>
            </a:r>
            <a:r>
              <a:rPr lang="fr-FR" sz="4000" b="1" dirty="0">
                <a:solidFill>
                  <a:srgbClr val="4EB0A2"/>
                </a:solidFill>
                <a:latin typeface="Avenir Book"/>
              </a:rPr>
              <a:t> </a:t>
            </a:r>
            <a:r>
              <a:rPr lang="fr-FR" sz="4000" b="1" dirty="0" err="1">
                <a:solidFill>
                  <a:srgbClr val="4EB0A2"/>
                </a:solidFill>
                <a:latin typeface="Avenir Book"/>
              </a:rPr>
              <a:t>journey</a:t>
            </a:r>
            <a:r>
              <a:rPr lang="fr-FR" sz="4000" b="1" dirty="0">
                <a:solidFill>
                  <a:srgbClr val="4EB0A2"/>
                </a:solidFill>
                <a:latin typeface="Avenir Book"/>
              </a:rPr>
              <a:t>…</a:t>
            </a:r>
          </a:p>
        </p:txBody>
      </p:sp>
      <p:pic>
        <p:nvPicPr>
          <p:cNvPr id="2" name="Imatge 1">
            <a:extLst>
              <a:ext uri="{FF2B5EF4-FFF2-40B4-BE49-F238E27FC236}">
                <a16:creationId xmlns:a16="http://schemas.microsoft.com/office/drawing/2014/main" id="{03B7D40E-687E-9CF4-54F4-4802074C4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66"/>
            <a:ext cx="2353260" cy="695004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A426DC7E-2C02-3CDE-C862-73980B0EE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304" y="0"/>
            <a:ext cx="3330496" cy="562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44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2F91D-F670-9C0B-49DA-3A37484EF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E3533D9-6703-C181-DD28-1829E03317C8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67556B72-23A1-0855-C418-8EBAEBA0C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CDDE663D-1AA3-D309-6B0A-169417082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6" y="123031"/>
            <a:ext cx="914857" cy="403043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DF2B824F-BFCE-43D4-C754-88B718256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69BE8723-63D2-E7E7-69A0-501F03F15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31" y="707645"/>
            <a:ext cx="4762135" cy="4114800"/>
          </a:xfrm>
          <a:prstGeom prst="rect">
            <a:avLst/>
          </a:prstGeom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DDC8C4FF-0CDC-AE29-CE6E-6F02C8C0A26B}"/>
              </a:ext>
            </a:extLst>
          </p:cNvPr>
          <p:cNvSpPr txBox="1"/>
          <p:nvPr/>
        </p:nvSpPr>
        <p:spPr>
          <a:xfrm>
            <a:off x="5261866" y="2762415"/>
            <a:ext cx="3323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Universal </a:t>
            </a:r>
            <a:r>
              <a:rPr lang="ca-ES" dirty="0" err="1"/>
              <a:t>Measures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Supports</a:t>
            </a:r>
            <a:endParaRPr lang="ca-ES" dirty="0"/>
          </a:p>
        </p:txBody>
      </p:sp>
      <p:sp>
        <p:nvSpPr>
          <p:cNvPr id="13" name="QuadreDeText 12">
            <a:extLst>
              <a:ext uri="{FF2B5EF4-FFF2-40B4-BE49-F238E27FC236}">
                <a16:creationId xmlns:a16="http://schemas.microsoft.com/office/drawing/2014/main" id="{22888143-2E5E-4B39-D032-B9DE4FD75318}"/>
              </a:ext>
            </a:extLst>
          </p:cNvPr>
          <p:cNvSpPr txBox="1"/>
          <p:nvPr/>
        </p:nvSpPr>
        <p:spPr>
          <a:xfrm>
            <a:off x="5261866" y="1869287"/>
            <a:ext cx="342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err="1"/>
              <a:t>Additional</a:t>
            </a:r>
            <a:r>
              <a:rPr lang="ca-ES" dirty="0"/>
              <a:t> </a:t>
            </a:r>
            <a:r>
              <a:rPr lang="ca-ES" dirty="0" err="1"/>
              <a:t>Measures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Supports</a:t>
            </a:r>
            <a:endParaRPr lang="ca-ES" dirty="0"/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1A951B12-88D6-BD91-8BD8-FB6603E94298}"/>
              </a:ext>
            </a:extLst>
          </p:cNvPr>
          <p:cNvSpPr txBox="1"/>
          <p:nvPr/>
        </p:nvSpPr>
        <p:spPr>
          <a:xfrm>
            <a:off x="5239051" y="1053391"/>
            <a:ext cx="3303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err="1"/>
              <a:t>Intensive</a:t>
            </a:r>
            <a:r>
              <a:rPr lang="ca-ES" dirty="0"/>
              <a:t> </a:t>
            </a:r>
            <a:r>
              <a:rPr lang="ca-ES" dirty="0" err="1"/>
              <a:t>Measures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Supports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024838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3A767-0F56-5F3B-E4EF-02F23F918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8F30233-1787-AFA1-DC1B-77FC15D07307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E5F74397-BCEF-FC41-AB33-BB78F9B0C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CDE085CA-3893-23F2-41F3-A65AFCFA9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6" y="123031"/>
            <a:ext cx="914857" cy="40304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B7A5F27-B9A8-7968-B22E-64B7A52C0412}"/>
              </a:ext>
            </a:extLst>
          </p:cNvPr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2903C08D-69D7-3884-8633-34BC78D03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C15EE829-56B3-E3D1-880B-F1F0D036CE1B}"/>
              </a:ext>
            </a:extLst>
          </p:cNvPr>
          <p:cNvSpPr txBox="1"/>
          <p:nvPr/>
        </p:nvSpPr>
        <p:spPr>
          <a:xfrm>
            <a:off x="133812" y="679967"/>
            <a:ext cx="3361269" cy="230832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dirty="0"/>
              <a:t>Universal measures and supports: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Personalization of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Flexible organization of the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Formative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Educational orientation and tutorial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918483D2-B5E1-50B4-C5E1-4079300F1312}"/>
              </a:ext>
            </a:extLst>
          </p:cNvPr>
          <p:cNvSpPr txBox="1"/>
          <p:nvPr/>
        </p:nvSpPr>
        <p:spPr>
          <a:xfrm>
            <a:off x="3615268" y="670552"/>
            <a:ext cx="5215732" cy="42473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Additional Measures: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from the special education or hearing and language teacher or guidance counselor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from teachers and care staff for inclusive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Personalized school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Curricular diversification programs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Reception classrooms (</a:t>
            </a:r>
            <a:r>
              <a:rPr lang="en-US" dirty="0" err="1"/>
              <a:t>Aules</a:t>
            </a:r>
            <a:r>
              <a:rPr lang="en-US" dirty="0"/>
              <a:t> </a:t>
            </a:r>
            <a:r>
              <a:rPr lang="en-US" dirty="0" err="1"/>
              <a:t>d’Acollida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Teaching units in juvenile justice centers or the Directorate General for Child and Adolescent Care (DGAIA)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Hospital classrooms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Day hospitals for teenagers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142117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0F9F5-B61A-27D7-342C-A3E13A1D1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6F58E281-DFAC-9EDB-8734-F93E2B24FD3B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70D39368-BDED-CA70-EF37-F53588B1F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A4AC673D-40B8-17A4-F4B4-E55E222D4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6" y="123031"/>
            <a:ext cx="914857" cy="40304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BDDED00-D916-67B9-EB68-15F32624225C}"/>
              </a:ext>
            </a:extLst>
          </p:cNvPr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4C79933A-A82B-F44F-B191-71D0D3B09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8E32C722-3787-0469-4D9C-A9955128A387}"/>
              </a:ext>
            </a:extLst>
          </p:cNvPr>
          <p:cNvSpPr txBox="1"/>
          <p:nvPr/>
        </p:nvSpPr>
        <p:spPr>
          <a:xfrm>
            <a:off x="1778000" y="695004"/>
            <a:ext cx="5325533" cy="424731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/>
              <a:t>Intensive Measures and Support: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Intensive support for inclusive schooling (SIEI)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Intensive Hearing and Language Support (SIAL)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 education centers (CEE)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 education centers providers of services and resources (CEEPSIR)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Comprehensive support classrooms (AIS)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Shared schooling units (UEC)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Opportunities Programs (NPOs)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Educational care staff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Educational resource centers for the hearing impaired (CREDA)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Educational resource centers for the visually impaired (CREDV)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9773216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411E7-A0AE-06A5-8937-711885382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F3414E9-928E-6152-8D71-22442FB4AAA3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C1779753-922C-1127-491C-0173E1B8D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0CBDE38E-48ED-80EA-2BE6-590662F50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6" y="123031"/>
            <a:ext cx="914857" cy="40304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F47E503-1AC0-0D28-F535-F743B8BDE5D3}"/>
              </a:ext>
            </a:extLst>
          </p:cNvPr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BA6CFA10-E9E5-5A59-A329-C3D74908F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011DDD97-9002-AB32-549F-6977469EB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605" y="222952"/>
            <a:ext cx="3277270" cy="4626413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22995D54-9267-D51A-EC02-992C89A74B55}"/>
              </a:ext>
            </a:extLst>
          </p:cNvPr>
          <p:cNvSpPr txBox="1"/>
          <p:nvPr/>
        </p:nvSpPr>
        <p:spPr>
          <a:xfrm>
            <a:off x="330200" y="849655"/>
            <a:ext cx="36999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b="1" dirty="0"/>
              <a:t>The Catalan </a:t>
            </a:r>
            <a:r>
              <a:rPr lang="ca-ES" sz="3600" b="1" dirty="0" err="1"/>
              <a:t>Ombudsman</a:t>
            </a:r>
            <a:r>
              <a:rPr lang="ca-ES" sz="3600" b="1" dirty="0"/>
              <a:t> Office:</a:t>
            </a:r>
          </a:p>
          <a:p>
            <a:r>
              <a:rPr lang="ca-ES" sz="3600" b="1" dirty="0" err="1"/>
              <a:t>Inclusive</a:t>
            </a:r>
            <a:r>
              <a:rPr lang="ca-ES" sz="3600" b="1" dirty="0"/>
              <a:t> </a:t>
            </a:r>
            <a:r>
              <a:rPr lang="ca-ES" sz="3600" b="1" dirty="0" err="1"/>
              <a:t>Education</a:t>
            </a:r>
            <a:r>
              <a:rPr lang="ca-ES" sz="3600" b="1" dirty="0"/>
              <a:t> in </a:t>
            </a:r>
            <a:r>
              <a:rPr lang="ca-ES" sz="3600" b="1" dirty="0" err="1"/>
              <a:t>Catalonia</a:t>
            </a:r>
            <a:r>
              <a:rPr lang="ca-ES" sz="3600" b="1" dirty="0"/>
              <a:t>.</a:t>
            </a:r>
          </a:p>
          <a:p>
            <a:r>
              <a:rPr lang="ca-ES" sz="3600" b="1" dirty="0" err="1"/>
              <a:t>September</a:t>
            </a:r>
            <a:r>
              <a:rPr lang="ca-ES" sz="3600" b="1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1897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231CC-3380-3B09-BE58-8F5D487C1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7AF1EB6-BD52-1BEA-4B6D-D069A6AB31A0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067666D0-25F6-7CF4-3D5A-12F3BC636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4F9D437A-90D6-3999-762C-88448A846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76" y="123031"/>
            <a:ext cx="1227458" cy="54076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5F78A69-0B3D-3EB7-CE59-E9FCE4CD2961}"/>
              </a:ext>
            </a:extLst>
          </p:cNvPr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05B75D23-71D3-B303-92A8-F680DE98C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6E3FCCB9-A82E-730C-54B6-68835E393392}"/>
              </a:ext>
            </a:extLst>
          </p:cNvPr>
          <p:cNvSpPr txBox="1"/>
          <p:nvPr/>
        </p:nvSpPr>
        <p:spPr>
          <a:xfrm>
            <a:off x="133811" y="846668"/>
            <a:ext cx="886652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Structural obstacles:</a:t>
            </a:r>
          </a:p>
          <a:p>
            <a:endParaRPr lang="en-US" sz="2800" dirty="0"/>
          </a:p>
          <a:p>
            <a:r>
              <a:rPr lang="en-US" sz="2800" dirty="0"/>
              <a:t>1.Lack of cultural </a:t>
            </a:r>
            <a:r>
              <a:rPr lang="en-US" sz="2800" b="1" dirty="0"/>
              <a:t>paradigm shift </a:t>
            </a:r>
            <a:r>
              <a:rPr lang="en-US" sz="2800" dirty="0"/>
              <a:t>in professional practice</a:t>
            </a:r>
          </a:p>
          <a:p>
            <a:endParaRPr lang="en-US" sz="2800" dirty="0"/>
          </a:p>
          <a:p>
            <a:r>
              <a:rPr lang="en-US" sz="2800" dirty="0"/>
              <a:t>2.Deficits in the </a:t>
            </a:r>
            <a:r>
              <a:rPr lang="en-US" sz="2800" b="1" dirty="0"/>
              <a:t>alignment and co-responsibility </a:t>
            </a:r>
            <a:r>
              <a:rPr lang="en-US" sz="2800" dirty="0"/>
              <a:t>of the different actors involved</a:t>
            </a:r>
          </a:p>
          <a:p>
            <a:endParaRPr lang="en-US" sz="2800" dirty="0"/>
          </a:p>
          <a:p>
            <a:r>
              <a:rPr lang="en-US" sz="2800" dirty="0"/>
              <a:t>3. Insufficient </a:t>
            </a:r>
            <a:r>
              <a:rPr lang="en-US" sz="2800" b="1" dirty="0"/>
              <a:t>resources</a:t>
            </a:r>
            <a:endParaRPr lang="ca-ES" sz="2800" b="1" dirty="0"/>
          </a:p>
        </p:txBody>
      </p:sp>
    </p:spTree>
    <p:extLst>
      <p:ext uri="{BB962C8B-B14F-4D97-AF65-F5344CB8AC3E}">
        <p14:creationId xmlns:p14="http://schemas.microsoft.com/office/powerpoint/2010/main" val="25868640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612B6-24E1-BB95-AF76-E3492CE5B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FB5887C3-ABEA-CED8-327F-A324E7FED24F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B6EC516C-8A38-2B4C-84D6-2FC2030A1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4C627A08-DAB9-837C-F056-80FDCFFFB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6" y="123031"/>
            <a:ext cx="1168018" cy="51457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836891E-6AC1-19B6-9125-79B1559B986C}"/>
              </a:ext>
            </a:extLst>
          </p:cNvPr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C32B00A5-7850-AE0C-4D00-AFEBBA32C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5F5DB178-E564-44F0-0A8C-B2CCE5AE2064}"/>
              </a:ext>
            </a:extLst>
          </p:cNvPr>
          <p:cNvSpPr txBox="1"/>
          <p:nvPr/>
        </p:nvSpPr>
        <p:spPr>
          <a:xfrm>
            <a:off x="138738" y="939217"/>
            <a:ext cx="886652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Deficits in the implementation of the inclusive education model:</a:t>
            </a:r>
          </a:p>
          <a:p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Schooling in specialized centers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Intersectionality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Admission to ordinary schools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The detection and evaluation of specific educational support needs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Schooling conditions and the provision of resources in ordinary schools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Networking and coordination between educational centers and services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Educational trajectories: participation in lifelong learning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Access to education beyond school</a:t>
            </a:r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13379610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688ED-0B68-43DD-76B4-1B1514300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94B26FCB-D32A-6F1C-5F8E-8614618BC395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6B45C62D-85DB-53B5-6093-07CDA81B4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50566F28-3530-0FB2-60F1-0AD30CCCC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6" y="123031"/>
            <a:ext cx="1168018" cy="51457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A796CE6-3B2C-A238-9985-B8B52BF2818F}"/>
              </a:ext>
            </a:extLst>
          </p:cNvPr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7B99ECE4-ECAE-A04B-1F59-D4F748503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E0616C7E-A4F9-9BF6-B120-1010838C3A0C}"/>
              </a:ext>
            </a:extLst>
          </p:cNvPr>
          <p:cNvSpPr txBox="1"/>
          <p:nvPr/>
        </p:nvSpPr>
        <p:spPr>
          <a:xfrm>
            <a:off x="133812" y="695004"/>
            <a:ext cx="88665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Recommendations: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The promotion of a </a:t>
            </a:r>
            <a:r>
              <a:rPr lang="en-US" sz="2400" b="1" dirty="0"/>
              <a:t>cultural paradigm shift </a:t>
            </a:r>
            <a:r>
              <a:rPr lang="en-US" sz="2400" dirty="0"/>
              <a:t>in professionals and families </a:t>
            </a:r>
          </a:p>
          <a:p>
            <a:pPr marL="457200" indent="-457200">
              <a:buAutoNum type="arabicPeriod"/>
            </a:pPr>
            <a:r>
              <a:rPr lang="en-US" sz="2400" dirty="0"/>
              <a:t>The </a:t>
            </a:r>
            <a:r>
              <a:rPr lang="en-US" sz="2400" b="1" dirty="0"/>
              <a:t>alignment of the different actors </a:t>
            </a:r>
            <a:r>
              <a:rPr lang="en-US" sz="2400" dirty="0"/>
              <a:t>involved</a:t>
            </a:r>
          </a:p>
          <a:p>
            <a:pPr marL="457200" indent="-457200">
              <a:buAutoNum type="arabicPeriod"/>
            </a:pPr>
            <a:r>
              <a:rPr lang="en-US" sz="2400" dirty="0"/>
              <a:t>The improvement of the </a:t>
            </a:r>
            <a:r>
              <a:rPr lang="en-US" sz="2400" b="1" dirty="0"/>
              <a:t>provision of resources</a:t>
            </a:r>
          </a:p>
          <a:p>
            <a:pPr marL="457200" indent="-457200">
              <a:buAutoNum type="arabicPeriod"/>
            </a:pPr>
            <a:r>
              <a:rPr lang="en-US" sz="2400" dirty="0"/>
              <a:t>The participation of children and adolescents with specific educational support needs in </a:t>
            </a:r>
            <a:r>
              <a:rPr lang="en-US" sz="2400" b="1" dirty="0"/>
              <a:t>educational leisure</a:t>
            </a:r>
            <a:endParaRPr lang="ca-ES" sz="2400" b="1" dirty="0"/>
          </a:p>
        </p:txBody>
      </p:sp>
    </p:spTree>
    <p:extLst>
      <p:ext uri="{BB962C8B-B14F-4D97-AF65-F5344CB8AC3E}">
        <p14:creationId xmlns:p14="http://schemas.microsoft.com/office/powerpoint/2010/main" val="26430007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DD9BF-786D-3FF0-6F47-9980F6D70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FCCB4A8-803B-9A5C-64DD-74A0B33B1703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E2CE75A6-853A-6B0D-1DFC-4A453ABCA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3E2C9A39-2C59-1FCF-0730-A1D510B13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6" y="123031"/>
            <a:ext cx="914857" cy="40304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968BC65-813B-67FD-43DA-18DB98492C20}"/>
              </a:ext>
            </a:extLst>
          </p:cNvPr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C7540E11-BB32-29B1-6DE5-D111E038A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4DFD7537-8A3E-F358-7D3A-79C863E3D9DE}"/>
              </a:ext>
            </a:extLst>
          </p:cNvPr>
          <p:cNvSpPr txBox="1"/>
          <p:nvPr/>
        </p:nvSpPr>
        <p:spPr>
          <a:xfrm>
            <a:off x="133812" y="637605"/>
            <a:ext cx="886652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Study Commission on the </a:t>
            </a:r>
          </a:p>
          <a:p>
            <a:pPr algn="ctr"/>
            <a:r>
              <a:rPr lang="en-US" sz="2400" b="1" dirty="0"/>
              <a:t>Deployment of an Inclusive Education System </a:t>
            </a:r>
          </a:p>
          <a:p>
            <a:pPr algn="ctr"/>
            <a:r>
              <a:rPr lang="en-US" sz="2400" b="1" dirty="0"/>
              <a:t>Catalan Parliament.</a:t>
            </a:r>
          </a:p>
          <a:p>
            <a:pPr algn="ctr"/>
            <a:r>
              <a:rPr lang="en-US" sz="2400" b="1" dirty="0"/>
              <a:t>23 Nov 2023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endParaRPr lang="ca-ES" dirty="0"/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A704BB15-900E-49F0-9D9E-3EE3210ED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172" y="2216106"/>
            <a:ext cx="5257799" cy="29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19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778C3-7CBA-FA9D-DCF7-E5BF97769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C3391C5-67CC-9992-71A3-DB7CFE184A6A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BBF42950-C53D-5304-9C45-20235FEF2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41D8C88D-DEB7-6BDC-125B-652D8D19A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6" y="123031"/>
            <a:ext cx="914857" cy="40304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9BC528C-6EF8-E7BB-025C-CE799B06DF0B}"/>
              </a:ext>
            </a:extLst>
          </p:cNvPr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7D718A72-9511-BD35-DEA5-2A3CF6002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5617AC3D-F3F7-F718-AAA6-0624FA98237A}"/>
              </a:ext>
            </a:extLst>
          </p:cNvPr>
          <p:cNvSpPr txBox="1"/>
          <p:nvPr/>
        </p:nvSpPr>
        <p:spPr>
          <a:xfrm>
            <a:off x="133812" y="1163678"/>
            <a:ext cx="88665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Measures to achieve equity in the system and to improve the attention of students with educational needs during school and non-school hours: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Focusing on the </a:t>
            </a:r>
            <a:r>
              <a:rPr lang="en-US" sz="2000" b="1" dirty="0"/>
              <a:t>individual needs </a:t>
            </a:r>
            <a:r>
              <a:rPr lang="en-US" sz="2000" dirty="0"/>
              <a:t>of the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Early </a:t>
            </a:r>
            <a:r>
              <a:rPr lang="en-US" sz="2000" b="1" dirty="0"/>
              <a:t>Detection and Assessment </a:t>
            </a:r>
            <a:r>
              <a:rPr lang="en-US" sz="2000" dirty="0"/>
              <a:t>of Special Educational Needs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Psycho-pedagogical </a:t>
            </a:r>
            <a:r>
              <a:rPr lang="en-US" sz="2000" b="1" dirty="0"/>
              <a:t>advice and guidance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Reception Protocols </a:t>
            </a:r>
            <a:r>
              <a:rPr lang="en-US" sz="2000" dirty="0"/>
              <a:t>at centers and transitions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Teacher Support</a:t>
            </a:r>
          </a:p>
        </p:txBody>
      </p:sp>
    </p:spTree>
    <p:extLst>
      <p:ext uri="{BB962C8B-B14F-4D97-AF65-F5344CB8AC3E}">
        <p14:creationId xmlns:p14="http://schemas.microsoft.com/office/powerpoint/2010/main" val="39525818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0C7AE-7938-8D0C-3BB3-F9CC83444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BC5D031-5EF7-B727-C8F4-393DFCB4FEFD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397CDF6C-387D-2842-7511-486B85794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660F8942-57E3-3D4A-40AE-CC8842283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6" y="123031"/>
            <a:ext cx="914857" cy="40304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B1E588C-42C1-6C81-3FC7-9187BAFD5D80}"/>
              </a:ext>
            </a:extLst>
          </p:cNvPr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8CF8E805-CEB9-A10B-9F88-8F1475041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6A56F60C-B4CD-58EB-7AE5-2B926DE204B7}"/>
              </a:ext>
            </a:extLst>
          </p:cNvPr>
          <p:cNvSpPr txBox="1"/>
          <p:nvPr/>
        </p:nvSpPr>
        <p:spPr>
          <a:xfrm>
            <a:off x="133812" y="1163679"/>
            <a:ext cx="875618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ordinary centers must welcome and integrate all diversity with an </a:t>
            </a:r>
            <a:r>
              <a:rPr lang="en-US" sz="2000" b="1" dirty="0"/>
              <a:t>equitable distribution and resources </a:t>
            </a:r>
            <a:r>
              <a:rPr lang="en-US" sz="2000" dirty="0"/>
              <a:t>must be provided.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Provision of </a:t>
            </a:r>
            <a:r>
              <a:rPr lang="en-US" sz="2000" b="1" dirty="0"/>
              <a:t>trained teaching and non-teaching staff </a:t>
            </a:r>
            <a:r>
              <a:rPr lang="en-US" sz="2000" dirty="0"/>
              <a:t>to accompany Specific Educational Support Needs.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Possibility of </a:t>
            </a:r>
            <a:r>
              <a:rPr lang="en-US" sz="2000" b="1" dirty="0"/>
              <a:t>part-time schooling </a:t>
            </a:r>
            <a:r>
              <a:rPr lang="en-US" sz="2000" dirty="0"/>
              <a:t>in ordinary and special education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b="1" dirty="0"/>
              <a:t>decision</a:t>
            </a:r>
            <a:r>
              <a:rPr lang="en-US" sz="2000" dirty="0"/>
              <a:t> about where to school children with Special Educational Needs must be taken with the family (Contradictory decrees)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 in </a:t>
            </a:r>
            <a:r>
              <a:rPr lang="en-US" sz="2000" b="1" dirty="0"/>
              <a:t>school dropout rates </a:t>
            </a:r>
            <a:r>
              <a:rPr lang="en-US" sz="2000" dirty="0"/>
              <a:t>for children with 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Decrease in the graduation rates </a:t>
            </a:r>
            <a:r>
              <a:rPr lang="en-US" sz="2000" dirty="0"/>
              <a:t>of these children.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b="1" dirty="0"/>
              <a:t>complete itinerary </a:t>
            </a:r>
            <a:r>
              <a:rPr lang="en-US" sz="2000" dirty="0"/>
              <a:t>must be guaranteed.</a:t>
            </a:r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4250577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089A4-D88A-5D36-B7FC-2610D0DF7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599328C-543A-0D75-DF56-2B97725448A2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DF34120A-BC58-6297-AF20-977169902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07192A79-B628-1D4A-DCAC-5BAF19A49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23031"/>
            <a:ext cx="1608933" cy="602439"/>
          </a:xfrm>
          <a:prstGeom prst="rect">
            <a:avLst/>
          </a:prstGeom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6D31FC44-7077-6B22-9106-BBB7EB70F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66"/>
            <a:ext cx="2353260" cy="695004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F9A839DB-33A1-CFEB-6157-474DBD665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625" y="725470"/>
            <a:ext cx="6332841" cy="37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786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AD0F3-CCCA-7031-C0F7-B5C5D49FB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16FE0747-42CD-9642-594E-30BF38475C91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E78FAE92-34AD-B99C-AF88-CC90C4F5C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D34F7D2A-832F-6148-3257-A69AF64C2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6" y="123031"/>
            <a:ext cx="914857" cy="40304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A2EBDC6-8A52-CE30-E59B-5D036C6011FC}"/>
              </a:ext>
            </a:extLst>
          </p:cNvPr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0E420576-DE9D-7B2B-2711-515A7F860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2AC623FD-B38E-A091-D450-39A23427DFFF}"/>
              </a:ext>
            </a:extLst>
          </p:cNvPr>
          <p:cNvSpPr txBox="1"/>
          <p:nvPr/>
        </p:nvSpPr>
        <p:spPr>
          <a:xfrm>
            <a:off x="133811" y="695004"/>
            <a:ext cx="886652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Measures to support the pedagogical work of teachers and to coordinate the actors involved: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Ratio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Cooperation</a:t>
            </a:r>
            <a:r>
              <a:rPr lang="en-US" dirty="0"/>
              <a:t> between professionals, families and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Important </a:t>
            </a:r>
            <a:r>
              <a:rPr lang="en-US" b="1" dirty="0"/>
              <a:t>lack of teachers and professionals</a:t>
            </a:r>
            <a:r>
              <a:rPr lang="en-US" dirty="0"/>
              <a:t>: psychologists, </a:t>
            </a:r>
            <a:r>
              <a:rPr lang="en-US" dirty="0" err="1"/>
              <a:t>psychopedagogues</a:t>
            </a:r>
            <a:r>
              <a:rPr lang="en-US" dirty="0"/>
              <a:t>, specialists in special education, school nurses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Training and support programs for teachers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 the staff of the </a:t>
            </a:r>
            <a:r>
              <a:rPr lang="en-US" b="1" dirty="0"/>
              <a:t>Counseling and </a:t>
            </a:r>
            <a:r>
              <a:rPr lang="en-US" b="1" dirty="0" err="1"/>
              <a:t>Psychopedagogical</a:t>
            </a:r>
            <a:r>
              <a:rPr lang="en-US" b="1" dirty="0"/>
              <a:t> Guidance Teams (EAPS)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</a:t>
            </a:r>
            <a:r>
              <a:rPr lang="en-US" b="1" dirty="0"/>
              <a:t>coordination</a:t>
            </a:r>
            <a:r>
              <a:rPr lang="en-US" dirty="0"/>
              <a:t> between Child development and early care centers (CDIAP) and Child and youth mental health centers (CSMIJ)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339596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7DFC1-71EB-7DFC-509F-54AD77519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EFE3918-B777-0B73-FEAF-77ED280C4DB8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EA3EF02C-BAB2-0906-9562-D91DDC5F2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A52EDB7E-C868-3306-A656-9D240918B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6" y="123031"/>
            <a:ext cx="1168018" cy="51457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A04445B-55D4-5C95-AF53-817EDBE16935}"/>
              </a:ext>
            </a:extLst>
          </p:cNvPr>
          <p:cNvSpPr/>
          <p:nvPr/>
        </p:nvSpPr>
        <p:spPr>
          <a:xfrm>
            <a:off x="963827" y="637605"/>
            <a:ext cx="680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b="1" dirty="0">
              <a:latin typeface="Avenir Book"/>
              <a:cs typeface="Avenir Book"/>
            </a:endParaRPr>
          </a:p>
          <a:p>
            <a:endParaRPr lang="es-ES" sz="14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28E66B58-5FE6-2A7E-4AD0-812328210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AA6C127B-6808-4394-FF7F-2EA6BC6DFAE1}"/>
              </a:ext>
            </a:extLst>
          </p:cNvPr>
          <p:cNvSpPr txBox="1"/>
          <p:nvPr/>
        </p:nvSpPr>
        <p:spPr>
          <a:xfrm>
            <a:off x="138739" y="848890"/>
            <a:ext cx="886652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Need for a paradigm shift:</a:t>
            </a:r>
          </a:p>
          <a:p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Training programs </a:t>
            </a:r>
            <a:r>
              <a:rPr lang="en-US" sz="2400" dirty="0"/>
              <a:t>for teaching and support staff in the inclusion model focused on the </a:t>
            </a:r>
            <a:r>
              <a:rPr lang="en-US" sz="2400" b="1" dirty="0"/>
              <a:t>student's abilities </a:t>
            </a:r>
            <a:r>
              <a:rPr lang="en-US" sz="2400" dirty="0"/>
              <a:t>and </a:t>
            </a:r>
            <a:r>
              <a:rPr lang="en-US" sz="2400" b="1" dirty="0"/>
              <a:t>attention to 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Research plans </a:t>
            </a:r>
            <a:r>
              <a:rPr lang="en-US" sz="2400" dirty="0"/>
              <a:t>in educational innovation and transformation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Evaluation systems </a:t>
            </a:r>
            <a:r>
              <a:rPr lang="en-US" sz="2400" dirty="0"/>
              <a:t>for the deployment of the inclusive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Need for a budget increase of </a:t>
            </a:r>
            <a:r>
              <a:rPr lang="en-US" sz="2400" b="1" dirty="0"/>
              <a:t>100 million Euros to improve diagnostic and treatment care</a:t>
            </a:r>
            <a:endParaRPr lang="ca-ES" sz="2400" b="1" dirty="0"/>
          </a:p>
        </p:txBody>
      </p:sp>
    </p:spTree>
    <p:extLst>
      <p:ext uri="{BB962C8B-B14F-4D97-AF65-F5344CB8AC3E}">
        <p14:creationId xmlns:p14="http://schemas.microsoft.com/office/powerpoint/2010/main" val="633184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71437" y="5004702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6" y="123031"/>
            <a:ext cx="914857" cy="40304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71225" y="1111546"/>
            <a:ext cx="3200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2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49795" y="880713"/>
            <a:ext cx="2929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921544" y="971551"/>
            <a:ext cx="5936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fr-FR" dirty="0"/>
          </a:p>
        </p:txBody>
      </p:sp>
      <p:sp>
        <p:nvSpPr>
          <p:cNvPr id="5" name="4 Rectángulo"/>
          <p:cNvSpPr/>
          <p:nvPr/>
        </p:nvSpPr>
        <p:spPr>
          <a:xfrm>
            <a:off x="2108200" y="129471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br>
              <a:rPr lang="en-US" sz="3600" b="1" dirty="0">
                <a:solidFill>
                  <a:srgbClr val="4EB0A2"/>
                </a:solidFill>
              </a:rPr>
            </a:br>
            <a:r>
              <a:rPr lang="en-US" sz="3600" b="1" dirty="0">
                <a:solidFill>
                  <a:srgbClr val="4EB0A2"/>
                </a:solidFill>
              </a:rPr>
              <a:t>Still a long way to go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780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5176212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75733" y="918508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>
                <a:solidFill>
                  <a:srgbClr val="4EB0A2"/>
                </a:solidFill>
                <a:latin typeface="Avenir Book"/>
                <a:cs typeface="Avenir Book"/>
              </a:rPr>
              <a:t>Děkuji</a:t>
            </a:r>
            <a:r>
              <a:rPr lang="es-ES" sz="4000" b="1" dirty="0">
                <a:solidFill>
                  <a:srgbClr val="4EB0A2"/>
                </a:solidFill>
                <a:latin typeface="Avenir Book"/>
                <a:cs typeface="Avenir Book"/>
              </a:rPr>
              <a:t> </a:t>
            </a:r>
            <a:r>
              <a:rPr lang="es-ES" sz="4000" b="1" dirty="0" err="1">
                <a:solidFill>
                  <a:srgbClr val="4EB0A2"/>
                </a:solidFill>
                <a:latin typeface="Avenir Book"/>
                <a:cs typeface="Avenir Book"/>
              </a:rPr>
              <a:t>za</a:t>
            </a:r>
            <a:r>
              <a:rPr lang="es-ES" sz="4000" b="1" dirty="0">
                <a:solidFill>
                  <a:srgbClr val="4EB0A2"/>
                </a:solidFill>
                <a:latin typeface="Avenir Book"/>
                <a:cs typeface="Avenir Book"/>
              </a:rPr>
              <a:t> </a:t>
            </a:r>
            <a:r>
              <a:rPr lang="es-ES" sz="4000" b="1" dirty="0" err="1">
                <a:solidFill>
                  <a:srgbClr val="4EB0A2"/>
                </a:solidFill>
                <a:latin typeface="Avenir Book"/>
                <a:cs typeface="Avenir Book"/>
              </a:rPr>
              <a:t>pozornost</a:t>
            </a:r>
            <a:endParaRPr lang="es-ES" sz="40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algn="ctr"/>
            <a:endParaRPr lang="es-ES" sz="4000" b="1" dirty="0">
              <a:solidFill>
                <a:srgbClr val="4EB0A2"/>
              </a:solidFill>
              <a:latin typeface="Avenir Book"/>
              <a:cs typeface="Avenir Book"/>
            </a:endParaRPr>
          </a:p>
          <a:p>
            <a:pPr algn="ctr"/>
            <a:r>
              <a:rPr lang="es-ES" sz="4000" b="1" dirty="0" err="1">
                <a:solidFill>
                  <a:srgbClr val="4EB0A2"/>
                </a:solidFill>
                <a:latin typeface="Avenir Book"/>
                <a:cs typeface="Avenir Book"/>
              </a:rPr>
              <a:t>Thank</a:t>
            </a:r>
            <a:r>
              <a:rPr lang="es-ES" sz="4000" b="1" dirty="0">
                <a:solidFill>
                  <a:srgbClr val="4EB0A2"/>
                </a:solidFill>
                <a:latin typeface="Avenir Book"/>
                <a:cs typeface="Avenir Book"/>
              </a:rPr>
              <a:t> </a:t>
            </a:r>
            <a:r>
              <a:rPr lang="es-ES" sz="4000" b="1" dirty="0" err="1">
                <a:solidFill>
                  <a:srgbClr val="4EB0A2"/>
                </a:solidFill>
                <a:latin typeface="Avenir Book"/>
                <a:cs typeface="Avenir Book"/>
              </a:rPr>
              <a:t>you</a:t>
            </a:r>
            <a:r>
              <a:rPr lang="es-ES" sz="4000" b="1" dirty="0">
                <a:solidFill>
                  <a:srgbClr val="4EB0A2"/>
                </a:solidFill>
                <a:latin typeface="Avenir Book"/>
                <a:cs typeface="Avenir Book"/>
              </a:rPr>
              <a:t> </a:t>
            </a:r>
            <a:r>
              <a:rPr lang="es-ES" sz="4000" b="1" dirty="0" err="1">
                <a:solidFill>
                  <a:srgbClr val="4EB0A2"/>
                </a:solidFill>
                <a:latin typeface="Avenir Book"/>
                <a:cs typeface="Avenir Book"/>
              </a:rPr>
              <a:t>for</a:t>
            </a:r>
            <a:r>
              <a:rPr lang="es-ES" sz="4000" b="1" dirty="0">
                <a:solidFill>
                  <a:srgbClr val="4EB0A2"/>
                </a:solidFill>
                <a:latin typeface="Avenir Book"/>
                <a:cs typeface="Avenir Book"/>
              </a:rPr>
              <a:t> </a:t>
            </a:r>
            <a:r>
              <a:rPr lang="es-ES" sz="4000" b="1" dirty="0" err="1">
                <a:solidFill>
                  <a:srgbClr val="4EB0A2"/>
                </a:solidFill>
                <a:latin typeface="Avenir Book"/>
                <a:cs typeface="Avenir Book"/>
              </a:rPr>
              <a:t>your</a:t>
            </a:r>
            <a:r>
              <a:rPr lang="es-ES" sz="4000" b="1" dirty="0">
                <a:solidFill>
                  <a:srgbClr val="4EB0A2"/>
                </a:solidFill>
                <a:latin typeface="Avenir Book"/>
                <a:cs typeface="Avenir Book"/>
              </a:rPr>
              <a:t> </a:t>
            </a:r>
            <a:r>
              <a:rPr lang="es-ES" sz="4000" b="1" dirty="0" err="1">
                <a:solidFill>
                  <a:srgbClr val="4EB0A2"/>
                </a:solidFill>
                <a:latin typeface="Avenir Book"/>
                <a:cs typeface="Avenir Book"/>
              </a:rPr>
              <a:t>attention</a:t>
            </a:r>
            <a:endParaRPr lang="es-ES" sz="4000" b="1" dirty="0">
              <a:solidFill>
                <a:srgbClr val="4EB0A2"/>
              </a:solidFill>
              <a:latin typeface="Avenir Book"/>
              <a:cs typeface="Avenir Book"/>
            </a:endParaRPr>
          </a:p>
        </p:txBody>
      </p:sp>
      <p:pic>
        <p:nvPicPr>
          <p:cNvPr id="8" name="Imagen 7" descr="logo-ACD-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6" y="123031"/>
            <a:ext cx="914857" cy="40304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037968" y="3517358"/>
            <a:ext cx="7047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131313"/>
                </a:solidFill>
                <a:latin typeface="Avenir Book"/>
                <a:cs typeface="Avenir Book"/>
              </a:rPr>
              <a:t>Mercedes Mayoral</a:t>
            </a:r>
            <a:r>
              <a:rPr lang="es-ES" sz="1600" dirty="0">
                <a:solidFill>
                  <a:srgbClr val="131313"/>
                </a:solidFill>
                <a:latin typeface="Avenir Book"/>
                <a:cs typeface="Avenir Book"/>
              </a:rPr>
              <a:t>, </a:t>
            </a:r>
            <a:r>
              <a:rPr lang="es-ES" sz="1600" dirty="0">
                <a:solidFill>
                  <a:srgbClr val="131313"/>
                </a:solidFill>
                <a:latin typeface="Avenir Book"/>
                <a:cs typeface="Avenir Book"/>
                <a:hlinkClick r:id="rId4"/>
              </a:rPr>
              <a:t>mmayoral@grupomayo.es</a:t>
            </a:r>
            <a:endParaRPr lang="es-ES" sz="1600" dirty="0">
              <a:solidFill>
                <a:srgbClr val="131313"/>
              </a:solidFill>
              <a:latin typeface="Avenir Book"/>
              <a:cs typeface="Avenir Book"/>
            </a:endParaRPr>
          </a:p>
          <a:p>
            <a:pPr algn="ctr"/>
            <a:r>
              <a:rPr lang="es-ES" sz="1600" b="1" dirty="0" err="1">
                <a:solidFill>
                  <a:srgbClr val="131313"/>
                </a:solidFill>
                <a:latin typeface="Avenir Book"/>
                <a:cs typeface="Avenir Book"/>
              </a:rPr>
              <a:t>European</a:t>
            </a:r>
            <a:r>
              <a:rPr lang="es-ES" sz="1600" b="1" dirty="0">
                <a:solidFill>
                  <a:srgbClr val="131313"/>
                </a:solidFill>
                <a:latin typeface="Avenir Book"/>
                <a:cs typeface="Avenir Book"/>
              </a:rPr>
              <a:t> </a:t>
            </a:r>
            <a:r>
              <a:rPr lang="es-ES" sz="1600" b="1" dirty="0" err="1">
                <a:solidFill>
                  <a:srgbClr val="131313"/>
                </a:solidFill>
                <a:latin typeface="Avenir Book"/>
                <a:cs typeface="Avenir Book"/>
              </a:rPr>
              <a:t>Dyslexia</a:t>
            </a:r>
            <a:r>
              <a:rPr lang="es-ES" sz="1600" b="1" dirty="0">
                <a:solidFill>
                  <a:srgbClr val="131313"/>
                </a:solidFill>
                <a:latin typeface="Avenir Book"/>
                <a:cs typeface="Avenir Book"/>
              </a:rPr>
              <a:t> </a:t>
            </a:r>
            <a:r>
              <a:rPr lang="es-ES" sz="1600" b="1" dirty="0" err="1">
                <a:solidFill>
                  <a:srgbClr val="131313"/>
                </a:solidFill>
                <a:latin typeface="Avenir Book"/>
                <a:cs typeface="Avenir Book"/>
              </a:rPr>
              <a:t>Association</a:t>
            </a:r>
            <a:r>
              <a:rPr lang="es-ES" sz="1600" b="1" dirty="0">
                <a:solidFill>
                  <a:srgbClr val="131313"/>
                </a:solidFill>
                <a:latin typeface="Avenir Book"/>
                <a:cs typeface="Avenir Book"/>
              </a:rPr>
              <a:t> </a:t>
            </a:r>
            <a:r>
              <a:rPr lang="es-ES" sz="1600" dirty="0">
                <a:solidFill>
                  <a:srgbClr val="131313"/>
                </a:solidFill>
                <a:latin typeface="Avenir Book"/>
                <a:cs typeface="Avenir Book"/>
                <a:hlinkClick r:id="rId5"/>
              </a:rPr>
              <a:t>mercedes.mayoral@eda-info.eu</a:t>
            </a:r>
            <a:endParaRPr lang="es-ES" sz="1600" dirty="0">
              <a:solidFill>
                <a:srgbClr val="131313"/>
              </a:solidFill>
              <a:latin typeface="Avenir Book"/>
              <a:cs typeface="Avenir Book"/>
            </a:endParaRPr>
          </a:p>
          <a:p>
            <a:pPr algn="ctr"/>
            <a:r>
              <a:rPr lang="es-ES" sz="1600" b="1" dirty="0" err="1">
                <a:solidFill>
                  <a:srgbClr val="131313"/>
                </a:solidFill>
                <a:latin typeface="Avenir Book"/>
                <a:cs typeface="Avenir Book"/>
              </a:rPr>
              <a:t>Catalan</a:t>
            </a:r>
            <a:r>
              <a:rPr lang="es-ES" sz="1600" b="1" dirty="0">
                <a:solidFill>
                  <a:srgbClr val="131313"/>
                </a:solidFill>
                <a:latin typeface="Avenir Book"/>
                <a:cs typeface="Avenir Book"/>
              </a:rPr>
              <a:t> </a:t>
            </a:r>
            <a:r>
              <a:rPr lang="es-ES" sz="1600" b="1" dirty="0" err="1">
                <a:solidFill>
                  <a:srgbClr val="131313"/>
                </a:solidFill>
                <a:latin typeface="Avenir Book"/>
                <a:cs typeface="Avenir Book"/>
              </a:rPr>
              <a:t>Dyslexia</a:t>
            </a:r>
            <a:r>
              <a:rPr lang="es-ES" sz="1600" b="1" dirty="0">
                <a:solidFill>
                  <a:srgbClr val="131313"/>
                </a:solidFill>
                <a:latin typeface="Avenir Book"/>
                <a:cs typeface="Avenir Book"/>
              </a:rPr>
              <a:t> </a:t>
            </a:r>
            <a:r>
              <a:rPr lang="es-ES" sz="1600" b="1" dirty="0" err="1">
                <a:solidFill>
                  <a:srgbClr val="131313"/>
                </a:solidFill>
                <a:latin typeface="Avenir Book"/>
                <a:cs typeface="Avenir Book"/>
              </a:rPr>
              <a:t>Association</a:t>
            </a:r>
            <a:r>
              <a:rPr lang="es-ES" sz="1600" b="1" dirty="0">
                <a:solidFill>
                  <a:srgbClr val="131313"/>
                </a:solidFill>
                <a:latin typeface="Avenir Book"/>
                <a:cs typeface="Avenir Book"/>
              </a:rPr>
              <a:t> </a:t>
            </a:r>
            <a:r>
              <a:rPr lang="es-ES" sz="1600" dirty="0">
                <a:solidFill>
                  <a:srgbClr val="131313"/>
                </a:solidFill>
                <a:latin typeface="Avenir Book"/>
                <a:cs typeface="Avenir Book"/>
                <a:hlinkClick r:id="rId6"/>
              </a:rPr>
              <a:t>contacta@acd.cat</a:t>
            </a:r>
            <a:endParaRPr lang="es-ES" sz="1600" dirty="0">
              <a:solidFill>
                <a:srgbClr val="131313"/>
              </a:solidFill>
              <a:latin typeface="Avenir Book"/>
              <a:cs typeface="Avenir Book"/>
            </a:endParaRPr>
          </a:p>
          <a:p>
            <a:pPr algn="ctr"/>
            <a:endParaRPr lang="es-ES" sz="1600" dirty="0">
              <a:solidFill>
                <a:srgbClr val="131313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65594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84429-01DA-2CA8-2E75-AB7ACCED1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6C71EAA-10BC-60E7-6EA6-D370E50A1363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E1103F86-5AD4-F58E-0612-077670090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621348A8-7E91-C7C4-0652-FB5E0F493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23031"/>
            <a:ext cx="1608933" cy="602439"/>
          </a:xfrm>
          <a:prstGeom prst="rect">
            <a:avLst/>
          </a:prstGeom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9B10C28A-B452-62E9-B406-57AADC584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66"/>
            <a:ext cx="2353260" cy="695004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BDE81961-9EC5-6722-763C-B4E73DC46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868" y="725470"/>
            <a:ext cx="6214532" cy="429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05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03EF2-02A9-237C-83B4-32DE2E93B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9C99BE6C-4B42-C5D0-6F07-4BC75450D468}"/>
              </a:ext>
            </a:extLst>
          </p:cNvPr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>
            <a:extLst>
              <a:ext uri="{FF2B5EF4-FFF2-40B4-BE49-F238E27FC236}">
                <a16:creationId xmlns:a16="http://schemas.microsoft.com/office/drawing/2014/main" id="{C37FA069-5A07-9AFA-F9EF-411EC4619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>
            <a:extLst>
              <a:ext uri="{FF2B5EF4-FFF2-40B4-BE49-F238E27FC236}">
                <a16:creationId xmlns:a16="http://schemas.microsoft.com/office/drawing/2014/main" id="{B01EE4D6-FE5B-AAF5-1017-D1203FF85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543D7103-769A-E00D-725B-0280E30E1575}"/>
              </a:ext>
            </a:extLst>
          </p:cNvPr>
          <p:cNvSpPr/>
          <p:nvPr/>
        </p:nvSpPr>
        <p:spPr>
          <a:xfrm>
            <a:off x="1309816" y="2672834"/>
            <a:ext cx="67756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rgbClr val="4EB0A2"/>
                </a:solidFill>
              </a:rPr>
              <a:t> </a:t>
            </a: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39D76E67-D0BC-1D0F-6B76-55B79C484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6BC85710-AF20-1B1F-4A89-B49B68F82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535" y="842597"/>
            <a:ext cx="574293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89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8" y="123031"/>
            <a:ext cx="1295666" cy="571973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309816" y="2672834"/>
            <a:ext cx="67756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4EB0A2"/>
                </a:solidFill>
              </a:rPr>
              <a:t>2. Catalan </a:t>
            </a:r>
            <a:r>
              <a:rPr lang="fr-FR" sz="4000" b="1" dirty="0" err="1">
                <a:solidFill>
                  <a:srgbClr val="4EB0A2"/>
                </a:solidFill>
              </a:rPr>
              <a:t>Dyslexia</a:t>
            </a:r>
            <a:r>
              <a:rPr lang="fr-FR" sz="4000" b="1" dirty="0">
                <a:solidFill>
                  <a:srgbClr val="4EB0A2"/>
                </a:solidFill>
              </a:rPr>
              <a:t> Association </a:t>
            </a: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36D3E2A7-B23D-8FC2-9529-C0F09ADD9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53260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3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5004016"/>
            <a:ext cx="9144000" cy="710983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8-03-04 a las 8.3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" y="5066215"/>
            <a:ext cx="731838" cy="580219"/>
          </a:xfrm>
          <a:prstGeom prst="rect">
            <a:avLst/>
          </a:prstGeom>
        </p:spPr>
      </p:pic>
      <p:pic>
        <p:nvPicPr>
          <p:cNvPr id="8" name="Imagen 7" descr="logo-ACD-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868" y="123031"/>
            <a:ext cx="1346466" cy="54597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71225" y="1111546"/>
            <a:ext cx="33430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venir Book"/>
              <a:cs typeface="Avenir Book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62466" y="1490133"/>
            <a:ext cx="864446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venir Book"/>
              </a:rPr>
              <a:t>Founded in 1992: 32 years!!!</a:t>
            </a:r>
          </a:p>
          <a:p>
            <a:pPr algn="ctr"/>
            <a:r>
              <a:rPr lang="en-US" sz="3600" dirty="0">
                <a:latin typeface="Avenir Book"/>
              </a:rPr>
              <a:t>First association in Spain</a:t>
            </a:r>
          </a:p>
          <a:p>
            <a:pPr algn="ctr"/>
            <a:r>
              <a:rPr lang="en-US" sz="3600" dirty="0">
                <a:latin typeface="Avenir Book"/>
              </a:rPr>
              <a:t>480 members</a:t>
            </a:r>
          </a:p>
          <a:p>
            <a:pPr algn="ctr"/>
            <a:r>
              <a:rPr lang="en-US" sz="3600" dirty="0">
                <a:latin typeface="Avenir Book"/>
              </a:rPr>
              <a:t>More than 1800 consultations per year</a:t>
            </a:r>
          </a:p>
          <a:p>
            <a:endParaRPr lang="fr-FR" dirty="0">
              <a:latin typeface="Avenir Book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610F3CEA-D11B-3076-7113-30CEA930B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999"/>
            <a:ext cx="2353260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46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1520</Words>
  <Application>Microsoft Office PowerPoint</Application>
  <PresentationFormat>Presentació en pantalla (16:10)</PresentationFormat>
  <Paragraphs>323</Paragraphs>
  <Slides>53</Slides>
  <Notes>3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53</vt:i4>
      </vt:variant>
    </vt:vector>
  </HeadingPairs>
  <TitlesOfParts>
    <vt:vector size="57" baseType="lpstr">
      <vt:lpstr>Arial</vt:lpstr>
      <vt:lpstr>Avenir Book</vt:lpstr>
      <vt:lpstr>Calibri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Mercedes Torres Mayoral</dc:creator>
  <cp:lastModifiedBy>Mercedes Mayoral</cp:lastModifiedBy>
  <cp:revision>35</cp:revision>
  <cp:lastPrinted>2018-03-05T11:14:23Z</cp:lastPrinted>
  <dcterms:created xsi:type="dcterms:W3CDTF">2018-03-04T07:39:52Z</dcterms:created>
  <dcterms:modified xsi:type="dcterms:W3CDTF">2024-03-21T08:51:59Z</dcterms:modified>
</cp:coreProperties>
</file>