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68" r:id="rId6"/>
    <p:sldId id="285" r:id="rId7"/>
    <p:sldId id="316" r:id="rId8"/>
    <p:sldId id="315" r:id="rId9"/>
    <p:sldId id="314" r:id="rId10"/>
    <p:sldId id="313" r:id="rId11"/>
    <p:sldId id="311" r:id="rId12"/>
    <p:sldId id="312" r:id="rId13"/>
    <p:sldId id="310" r:id="rId14"/>
    <p:sldId id="309" r:id="rId15"/>
    <p:sldId id="308" r:id="rId16"/>
    <p:sldId id="295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uRVYrCjmdgRsQhNVbtq0pl86i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0862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0003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8075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32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36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363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3802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464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66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diversityandability.com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DandA_inclusion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facebook.com/dnamatters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linkedin.com/company/diversity-and-ability" TargetMode="Externa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">
  <p:cSld name="Social Media">
    <p:bg>
      <p:bgPr>
        <a:solidFill>
          <a:schemeClr val="lt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7"/>
          <p:cNvPicPr preferRelativeResize="0"/>
          <p:nvPr/>
        </p:nvPicPr>
        <p:blipFill rotWithShape="1">
          <a:blip r:embed="rId2">
            <a:alphaModFix/>
          </a:blip>
          <a:srcRect l="15875" t="6370" r="13974" b="9034"/>
          <a:stretch/>
        </p:blipFill>
        <p:spPr>
          <a:xfrm>
            <a:off x="6731791" y="593367"/>
            <a:ext cx="4807707" cy="579846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7"/>
          <p:cNvSpPr txBox="1"/>
          <p:nvPr/>
        </p:nvSpPr>
        <p:spPr>
          <a:xfrm>
            <a:off x="193800" y="1206300"/>
            <a:ext cx="6576800" cy="5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133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4920" marR="0" lvl="0" indent="-2539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498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133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2133" b="1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www.diversityandability.com</a:t>
            </a:r>
            <a:r>
              <a:rPr lang="en-GB" sz="2133" b="1" i="0" u="none" strike="noStrike" cap="none">
                <a:solidFill>
                  <a:srgbClr val="7890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133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2133" b="1" i="0" u="none" strike="noStrike" cap="none">
                <a:solidFill>
                  <a:srgbClr val="2B2B73"/>
                </a:solidFill>
                <a:latin typeface="Arial"/>
                <a:ea typeface="Arial"/>
                <a:cs typeface="Arial"/>
                <a:sym typeface="Arial"/>
              </a:rPr>
              <a:t>Social Media: </a:t>
            </a:r>
            <a:r>
              <a:rPr lang="en-GB" sz="1867" b="0" i="0" u="none" strike="noStrike" cap="none">
                <a:solidFill>
                  <a:srgbClr val="2B2B73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867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4920" marR="0" lvl="0" indent="-2539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0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 </a:t>
            </a:r>
            <a:r>
              <a:rPr lang="en-GB" sz="2400" b="0" i="0" u="none" strike="noStrike" cap="none">
                <a:solidFill>
                  <a:srgbClr val="2B2B73"/>
                </a:solidFill>
                <a:latin typeface="Arial"/>
                <a:ea typeface="Arial"/>
                <a:cs typeface="Arial"/>
                <a:sym typeface="Arial"/>
              </a:rPr>
              <a:t>diversity-and-ability</a:t>
            </a:r>
            <a:endParaRPr sz="2400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0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n-GB" sz="2400" b="0" i="0" u="none" strike="noStrike" cap="none">
                <a:solidFill>
                  <a:srgbClr val="2B2B73"/>
                </a:solidFill>
                <a:latin typeface="Arial"/>
                <a:ea typeface="Arial"/>
                <a:cs typeface="Arial"/>
                <a:sym typeface="Arial"/>
              </a:rPr>
              <a:t> @dnamatters</a:t>
            </a:r>
            <a:endParaRPr sz="2400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0" i="0" u="sng" strike="noStrike" cap="non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-GB" sz="2400" b="0" i="0" u="none" strike="noStrike" cap="none">
                <a:solidFill>
                  <a:srgbClr val="2B2B73"/>
                </a:solidFill>
                <a:latin typeface="Arial"/>
                <a:ea typeface="Arial"/>
                <a:cs typeface="Arial"/>
                <a:sym typeface="Arial"/>
              </a:rPr>
              <a:t> @DandA_inclusion</a:t>
            </a:r>
            <a:br>
              <a:rPr lang="en-GB" sz="2400" b="0" i="0" u="none" strike="noStrike" cap="none">
                <a:solidFill>
                  <a:srgbClr val="2B2B7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-GB" sz="2400" b="0" i="0" u="none" strike="noStrike" cap="none">
                <a:solidFill>
                  <a:srgbClr val="2B2B73"/>
                </a:solidFill>
                <a:latin typeface="Arial"/>
                <a:ea typeface="Arial"/>
                <a:cs typeface="Arial"/>
                <a:sym typeface="Arial"/>
              </a:rPr>
              <a:t> @diversity_and_ability</a:t>
            </a:r>
            <a:endParaRPr sz="2400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75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2267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533" b="0" i="0" u="none" strike="noStrike" cap="none">
              <a:solidFill>
                <a:srgbClr val="2B2B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034" y="1088634"/>
            <a:ext cx="5762335" cy="1389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47"/>
          <p:cNvGrpSpPr/>
          <p:nvPr/>
        </p:nvGrpSpPr>
        <p:grpSpPr>
          <a:xfrm>
            <a:off x="1029867" y="4342133"/>
            <a:ext cx="363000" cy="1623568"/>
            <a:chOff x="772400" y="3256600"/>
            <a:chExt cx="272250" cy="1217676"/>
          </a:xfrm>
        </p:grpSpPr>
        <p:pic>
          <p:nvPicPr>
            <p:cNvPr id="64" name="Google Shape;64;p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72401" y="3901704"/>
              <a:ext cx="272249" cy="268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4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72401" y="3585833"/>
              <a:ext cx="272248" cy="269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4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72401" y="3256600"/>
              <a:ext cx="272248" cy="269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4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72400" y="4204073"/>
              <a:ext cx="272248" cy="27020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&amp;A Accolades">
  <p:cSld name="D&amp;A Accolade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48"/>
          <p:cNvPicPr preferRelativeResize="0"/>
          <p:nvPr/>
        </p:nvPicPr>
        <p:blipFill rotWithShape="1">
          <a:blip r:embed="rId2">
            <a:alphaModFix/>
          </a:blip>
          <a:srcRect l="2761" b="2305"/>
          <a:stretch/>
        </p:blipFill>
        <p:spPr>
          <a:xfrm>
            <a:off x="263400" y="1549633"/>
            <a:ext cx="11695165" cy="42116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2352"/>
              </a:srgbClr>
            </a:outerShdw>
          </a:effectLst>
        </p:spPr>
      </p:pic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&amp;A Title slide A">
  <p:cSld name="D&amp;A Title slide A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73" name="Google Shape;73;p49"/>
          <p:cNvGrpSpPr/>
          <p:nvPr/>
        </p:nvGrpSpPr>
        <p:grpSpPr>
          <a:xfrm>
            <a:off x="840188" y="956530"/>
            <a:ext cx="3737256" cy="2910388"/>
            <a:chOff x="630150" y="717396"/>
            <a:chExt cx="2367350" cy="1914057"/>
          </a:xfrm>
        </p:grpSpPr>
        <p:pic>
          <p:nvPicPr>
            <p:cNvPr id="74" name="Google Shape;74;p49"/>
            <p:cNvPicPr preferRelativeResize="0"/>
            <p:nvPr/>
          </p:nvPicPr>
          <p:blipFill rotWithShape="1">
            <a:blip r:embed="rId2">
              <a:alphaModFix/>
            </a:blip>
            <a:srcRect l="46889"/>
            <a:stretch/>
          </p:blipFill>
          <p:spPr>
            <a:xfrm>
              <a:off x="630150" y="1556253"/>
              <a:ext cx="2367350" cy="107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49"/>
            <p:cNvPicPr preferRelativeResize="0"/>
            <p:nvPr/>
          </p:nvPicPr>
          <p:blipFill rotWithShape="1">
            <a:blip r:embed="rId2">
              <a:alphaModFix/>
            </a:blip>
            <a:srcRect r="53108"/>
            <a:stretch/>
          </p:blipFill>
          <p:spPr>
            <a:xfrm>
              <a:off x="827371" y="717396"/>
              <a:ext cx="1926999" cy="9912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" name="Google Shape;76;p49"/>
          <p:cNvPicPr preferRelativeResize="0"/>
          <p:nvPr/>
        </p:nvPicPr>
        <p:blipFill rotWithShape="1">
          <a:blip r:embed="rId3">
            <a:alphaModFix/>
          </a:blip>
          <a:srcRect l="13423" r="13423"/>
          <a:stretch/>
        </p:blipFill>
        <p:spPr>
          <a:xfrm>
            <a:off x="6095999" y="1"/>
            <a:ext cx="6100965" cy="469136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9"/>
          <p:cNvSpPr/>
          <p:nvPr/>
        </p:nvSpPr>
        <p:spPr>
          <a:xfrm>
            <a:off x="0" y="4691367"/>
            <a:ext cx="12192000" cy="21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5500" tIns="52725" rIns="105500" bIns="52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9"/>
          <p:cNvSpPr txBox="1">
            <a:spLocks noGrp="1"/>
          </p:cNvSpPr>
          <p:nvPr>
            <p:ph type="title"/>
          </p:nvPr>
        </p:nvSpPr>
        <p:spPr>
          <a:xfrm>
            <a:off x="1330667" y="5199233"/>
            <a:ext cx="9446000" cy="10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&amp;A pre-set half page">
  <p:cSld name="D&amp;A pre-set half page"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0"/>
          <p:cNvPicPr preferRelativeResize="0"/>
          <p:nvPr/>
        </p:nvPicPr>
        <p:blipFill rotWithShape="1">
          <a:blip r:embed="rId2">
            <a:alphaModFix/>
          </a:blip>
          <a:srcRect l="15875" t="6370" r="13974" b="9034"/>
          <a:stretch/>
        </p:blipFill>
        <p:spPr>
          <a:xfrm>
            <a:off x="6731791" y="593367"/>
            <a:ext cx="4807707" cy="57984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415600" y="493667"/>
            <a:ext cx="53096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53096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&amp;A Case Study">
  <p:cSld name="D&amp;A Case Stu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/>
          <p:nvPr/>
        </p:nvSpPr>
        <p:spPr>
          <a:xfrm>
            <a:off x="4927788" y="1520825"/>
            <a:ext cx="7264400" cy="533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5500" tIns="52725" rIns="105500" bIns="52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8"/>
          <p:cNvSpPr/>
          <p:nvPr/>
        </p:nvSpPr>
        <p:spPr>
          <a:xfrm>
            <a:off x="4927788" y="0"/>
            <a:ext cx="7264400" cy="152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05500" tIns="52725" rIns="105500" bIns="52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470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8"/>
          <p:cNvSpPr txBox="1">
            <a:spLocks noGrp="1"/>
          </p:cNvSpPr>
          <p:nvPr>
            <p:ph type="body" idx="1"/>
          </p:nvPr>
        </p:nvSpPr>
        <p:spPr>
          <a:xfrm>
            <a:off x="477600" y="1662433"/>
            <a:ext cx="434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body" idx="2"/>
          </p:nvPr>
        </p:nvSpPr>
        <p:spPr>
          <a:xfrm>
            <a:off x="5134067" y="1662433"/>
            <a:ext cx="6637600" cy="4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&amp;A Services/ sidepane">
  <p:cSld name="D&amp;A Services/ sidepan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9"/>
          <p:cNvSpPr txBox="1">
            <a:spLocks noGrp="1"/>
          </p:cNvSpPr>
          <p:nvPr>
            <p:ph type="body" idx="1"/>
          </p:nvPr>
        </p:nvSpPr>
        <p:spPr>
          <a:xfrm>
            <a:off x="378800" y="1926097"/>
            <a:ext cx="3338000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body" idx="2"/>
          </p:nvPr>
        </p:nvSpPr>
        <p:spPr>
          <a:xfrm>
            <a:off x="3812100" y="329267"/>
            <a:ext cx="8111200" cy="5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" name="Google Shape;3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041" y="6220200"/>
            <a:ext cx="1687948" cy="4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9"/>
          <p:cNvPicPr preferRelativeResize="0"/>
          <p:nvPr/>
        </p:nvPicPr>
        <p:blipFill rotWithShape="1">
          <a:blip r:embed="rId3">
            <a:alphaModFix/>
          </a:blip>
          <a:srcRect t="18016" b="15644"/>
          <a:stretch/>
        </p:blipFill>
        <p:spPr>
          <a:xfrm>
            <a:off x="379035" y="329267"/>
            <a:ext cx="3013461" cy="1438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://www.csie.org.u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UNESCOguide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bit.ly/UNCRPD-GC4" TargetMode="External"/><Relationship Id="rId12" Type="http://schemas.openxmlformats.org/officeDocument/2006/relationships/hyperlink" Target="https://bit.ly/CRPDSept201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it.ly/CSIE-schools-story" TargetMode="External"/><Relationship Id="rId11" Type="http://schemas.openxmlformats.org/officeDocument/2006/relationships/hyperlink" Target="https://bit.ly/CRCOctober2008" TargetMode="External"/><Relationship Id="rId5" Type="http://schemas.openxmlformats.org/officeDocument/2006/relationships/hyperlink" Target="https://bit.ly/CDC-Equality-Act-guide" TargetMode="External"/><Relationship Id="rId10" Type="http://schemas.openxmlformats.org/officeDocument/2006/relationships/hyperlink" Target="https://bit.ly/CRCJuly2016" TargetMode="External"/><Relationship Id="rId4" Type="http://schemas.openxmlformats.org/officeDocument/2006/relationships/hyperlink" Target="https://bit.ly/evidence-inclusion" TargetMode="External"/><Relationship Id="rId9" Type="http://schemas.openxmlformats.org/officeDocument/2006/relationships/hyperlink" Target="https://bit.ly/CRCJune202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339990" y="606787"/>
            <a:ext cx="113608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4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Inclusive education as a human rights issue</a:t>
            </a:r>
          </a:p>
        </p:txBody>
      </p:sp>
      <p:sp>
        <p:nvSpPr>
          <p:cNvPr id="90" name="Google Shape;90;p1"/>
          <p:cNvSpPr txBox="1"/>
          <p:nvPr/>
        </p:nvSpPr>
        <p:spPr>
          <a:xfrm>
            <a:off x="566160" y="3749705"/>
            <a:ext cx="11360801" cy="220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7732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1" u="none" strike="noStrike" cap="none" dirty="0">
                <a:solidFill>
                  <a:srgbClr val="2B2B73"/>
                </a:solidFill>
                <a:latin typeface="+mn-lt"/>
                <a:ea typeface="Calibri"/>
                <a:cs typeface="Calibri"/>
                <a:sym typeface="Calibri"/>
              </a:rPr>
              <a:t>Dr Artemi Sakellariadis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67732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2B2B73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67732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2B2B73"/>
                </a:solidFill>
                <a:latin typeface="+mn-lt"/>
                <a:ea typeface="Calibri"/>
                <a:cs typeface="Calibri"/>
                <a:sym typeface="Calibri"/>
              </a:rPr>
              <a:t>Centre for Studies on Inclusive Education (CSIE)</a:t>
            </a:r>
            <a:endParaRPr sz="1867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67732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sng" strike="noStrike" cap="none" dirty="0">
                <a:solidFill>
                  <a:srgbClr val="2B2B73"/>
                </a:solidFill>
                <a:latin typeface="+mn-lt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www.csie.org.uk</a:t>
            </a:r>
            <a:endParaRPr sz="2400" b="0" i="0" u="sng" strike="noStrike" cap="none" dirty="0">
              <a:solidFill>
                <a:srgbClr val="2B2B73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67732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2B2B73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339990" y="1605890"/>
            <a:ext cx="113608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77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GB" sz="2800" dirty="0">
                <a:solidFill>
                  <a:srgbClr val="2B2B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International professional conference for the 25th anniversary of establishment of the school</a:t>
            </a:r>
          </a:p>
          <a:p>
            <a:pPr marL="677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endParaRPr lang="en-GB" sz="1200" dirty="0">
              <a:solidFill>
                <a:srgbClr val="2B2B7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677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GB" sz="2800" dirty="0" err="1">
                <a:solidFill>
                  <a:srgbClr val="2B2B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Zdenek</a:t>
            </a:r>
            <a:r>
              <a:rPr lang="en-GB" sz="2800" dirty="0">
                <a:solidFill>
                  <a:srgbClr val="2B2B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GB" sz="2800" dirty="0" err="1">
                <a:solidFill>
                  <a:srgbClr val="2B2B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Matejcek</a:t>
            </a:r>
            <a:r>
              <a:rPr lang="en-GB" sz="2800" dirty="0">
                <a:solidFill>
                  <a:srgbClr val="2B2B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Primary School, Most</a:t>
            </a:r>
          </a:p>
          <a:p>
            <a:pPr marL="677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GB" sz="2800" dirty="0">
                <a:solidFill>
                  <a:srgbClr val="2B2B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21 March 2024</a:t>
            </a:r>
            <a:endParaRPr sz="2800" b="0" i="0" u="none" strike="noStrike" cap="none" dirty="0">
              <a:solidFill>
                <a:srgbClr val="2B2B73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2" descr="Kaleidoscope Pattern">
            <a:extLst>
              <a:ext uri="{FF2B5EF4-FFF2-40B4-BE49-F238E27FC236}">
                <a16:creationId xmlns:a16="http://schemas.microsoft.com/office/drawing/2014/main" id="{C00600D1-9F0A-0984-5052-60569BF81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64705">
            <a:off x="860598" y="3106656"/>
            <a:ext cx="2184313" cy="1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0"/>
    </mc:Choice>
    <mc:Fallback xmlns="">
      <p:transition advClick="0" advTm="6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F6FD50-CCBE-8840-A0F0-553EC4E3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848" y="1980508"/>
            <a:ext cx="7962171" cy="369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5;p19">
            <a:extLst>
              <a:ext uri="{FF2B5EF4-FFF2-40B4-BE49-F238E27FC236}">
                <a16:creationId xmlns:a16="http://schemas.microsoft.com/office/drawing/2014/main" id="{7C43984E-EC0A-90E1-3A45-385EBCB809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88242">
            <a:off x="582366" y="385649"/>
            <a:ext cx="2467869" cy="3394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801557"/>
      </p:ext>
    </p:extLst>
  </p:cSld>
  <p:clrMapOvr>
    <a:masterClrMapping/>
  </p:clrMapOvr>
  <p:transition spd="slow" advTm="6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91F1B-B208-D78F-6EFD-D344AEDF8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864" y="675255"/>
            <a:ext cx="6103088" cy="46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182"/>
      </p:ext>
    </p:extLst>
  </p:cSld>
  <p:clrMapOvr>
    <a:masterClrMapping/>
  </p:clrMapOvr>
  <p:transition spd="slow" advTm="6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person filling out a questionnaire&#10;&#10;Description automatically generated">
            <a:extLst>
              <a:ext uri="{FF2B5EF4-FFF2-40B4-BE49-F238E27FC236}">
                <a16:creationId xmlns:a16="http://schemas.microsoft.com/office/drawing/2014/main" id="{8ABBDE27-7A4F-8DF8-F76C-A1FB0F8A0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633" y="599514"/>
            <a:ext cx="7262734" cy="48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58648"/>
      </p:ext>
    </p:extLst>
  </p:cSld>
  <p:clrMapOvr>
    <a:masterClrMapping/>
  </p:clrMapOvr>
  <p:transition spd="slow" advTm="6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4"/>
          <p:cNvSpPr txBox="1">
            <a:spLocks noGrp="1"/>
          </p:cNvSpPr>
          <p:nvPr>
            <p:ph type="title"/>
          </p:nvPr>
        </p:nvSpPr>
        <p:spPr>
          <a:xfrm>
            <a:off x="321086" y="172601"/>
            <a:ext cx="113608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4000" b="1" dirty="0">
                <a:latin typeface="Calibri"/>
                <a:ea typeface="Calibri"/>
                <a:cs typeface="Calibri"/>
                <a:sym typeface="Calibri"/>
              </a:rPr>
              <a:t>Thank you for your attention!</a:t>
            </a:r>
            <a:endParaRPr sz="4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4"/>
          <p:cNvSpPr txBox="1">
            <a:spLocks noGrp="1"/>
          </p:cNvSpPr>
          <p:nvPr>
            <p:ph type="body" idx="1"/>
          </p:nvPr>
        </p:nvSpPr>
        <p:spPr>
          <a:xfrm>
            <a:off x="415599" y="874617"/>
            <a:ext cx="11360801" cy="440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3399"/>
              </a:buClr>
              <a:buSzPts val="2800"/>
              <a:buNone/>
            </a:pPr>
            <a:r>
              <a:rPr lang="en-GB" b="1" dirty="0"/>
              <a:t>For more information: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rgbClr val="003399"/>
              </a:buClr>
              <a:buSzPts val="2800"/>
              <a:buNone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Alana Institute - A Summary of the Evidence on Inclusive Education. 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https://bit.ly/evidence-inclusion</a:t>
            </a:r>
            <a:endParaRPr lang="en-GB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rgbClr val="003399"/>
              </a:buClr>
              <a:buSzPts val="2800"/>
              <a:buNone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Council for Disabled Children – Disabled Children and the Equality Act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https://bit.ly/CDC-Equality-Act-guide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3399"/>
              </a:buClr>
              <a:buSzPts val="2800"/>
              <a:buNone/>
            </a:pPr>
            <a:r>
              <a:rPr lang="en-GB" dirty="0"/>
              <a:t>CSIE - “Special” education revisited: </a:t>
            </a:r>
            <a:r>
              <a:rPr lang="en-GB" dirty="0">
                <a:hlinkClick r:id="rId6"/>
              </a:rPr>
              <a:t>https://bit.ly/CSIE-schools-story</a:t>
            </a:r>
            <a:endParaRPr lang="en-GB" dirty="0"/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Committee on the Rights of Persons with Disabilities (2016) CRPD/C/GC/4 General Comment no. 4 (2016) on the right to inclusive education. </a:t>
            </a:r>
            <a:r>
              <a:rPr lang="en-GB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https://bit.ly/UNCRPD-GC4</a:t>
            </a:r>
            <a:endParaRPr lang="en-GB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UNESCO - A guide for ensuring inclusion and equity in education.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https://bit.ly/UNESCOguide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UNCRC concluding observations: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https://bit.ly/CRCJune2023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https://bit.ly/CRCJuly2016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https://bit.ly/CRCOctober2008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UNCRPD concluding observations: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https://bit.ly/CRPDSept2017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p:transition spd="slow" advTm="6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dogs with birds on their head&#10;&#10;Description automatically generated">
            <a:extLst>
              <a:ext uri="{FF2B5EF4-FFF2-40B4-BE49-F238E27FC236}">
                <a16:creationId xmlns:a16="http://schemas.microsoft.com/office/drawing/2014/main" id="{060B4644-6B01-CFE9-02FF-342AEB133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4487"/>
            <a:ext cx="12192000" cy="3426699"/>
          </a:xfrm>
          <a:prstGeom prst="rect">
            <a:avLst/>
          </a:prstGeom>
        </p:spPr>
      </p:pic>
    </p:spTree>
  </p:cSld>
  <p:clrMapOvr>
    <a:masterClrMapping/>
  </p:clrMapOvr>
  <p:transition spd="slow" advTm="6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6388A-0204-CC94-2502-6854DF35D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966" y="398302"/>
            <a:ext cx="6509190" cy="4815622"/>
          </a:xfrm>
          <a:prstGeom prst="rect">
            <a:avLst/>
          </a:prstGeom>
        </p:spPr>
      </p:pic>
    </p:spTree>
  </p:cSld>
  <p:clrMapOvr>
    <a:masterClrMapping/>
  </p:clrMapOvr>
  <p:transition spd="slow" advTm="6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349;p13">
            <a:extLst>
              <a:ext uri="{FF2B5EF4-FFF2-40B4-BE49-F238E27FC236}">
                <a16:creationId xmlns:a16="http://schemas.microsoft.com/office/drawing/2014/main" id="{B839E670-2226-F725-D919-D14F97FAE9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9935"/>
          <a:stretch/>
        </p:blipFill>
        <p:spPr>
          <a:xfrm>
            <a:off x="2031168" y="794479"/>
            <a:ext cx="7292714" cy="4294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738663"/>
      </p:ext>
    </p:extLst>
  </p:cSld>
  <p:clrMapOvr>
    <a:masterClrMapping/>
  </p:clrMapOvr>
  <p:transition spd="slow" advTm="6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 on the ceiling&#10;&#10;Description automatically generated">
            <a:extLst>
              <a:ext uri="{FF2B5EF4-FFF2-40B4-BE49-F238E27FC236}">
                <a16:creationId xmlns:a16="http://schemas.microsoft.com/office/drawing/2014/main" id="{C1513EEC-D064-5C7A-8DEB-AB43A4FCA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06" y="683601"/>
            <a:ext cx="3132412" cy="4167585"/>
          </a:xfrm>
          <a:prstGeom prst="rect">
            <a:avLst/>
          </a:prstGeom>
        </p:spPr>
      </p:pic>
      <p:pic>
        <p:nvPicPr>
          <p:cNvPr id="5" name="Picture 4" descr="A screen shot of a person's hand&#10;&#10;Description automatically generated">
            <a:extLst>
              <a:ext uri="{FF2B5EF4-FFF2-40B4-BE49-F238E27FC236}">
                <a16:creationId xmlns:a16="http://schemas.microsoft.com/office/drawing/2014/main" id="{6A82B95B-5E4E-1A89-600E-0C7D69756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00168" y="1204549"/>
            <a:ext cx="4167585" cy="3125689"/>
          </a:xfrm>
          <a:prstGeom prst="rect">
            <a:avLst/>
          </a:prstGeom>
        </p:spPr>
      </p:pic>
      <p:pic>
        <p:nvPicPr>
          <p:cNvPr id="7" name="Picture 6" descr="A screen on the ceiling of an airplane&#10;&#10;Description automatically generated">
            <a:extLst>
              <a:ext uri="{FF2B5EF4-FFF2-40B4-BE49-F238E27FC236}">
                <a16:creationId xmlns:a16="http://schemas.microsoft.com/office/drawing/2014/main" id="{B116F706-9D49-9886-7C64-0CDF57882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112" y="1146747"/>
            <a:ext cx="4167528" cy="31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39149"/>
      </p:ext>
    </p:extLst>
  </p:cSld>
  <p:clrMapOvr>
    <a:masterClrMapping/>
  </p:clrMapOvr>
  <p:transition spd="slow" advTm="6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7FF5CC3B-E05D-8E46-C8EC-3DA88DA1B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455" y="524656"/>
            <a:ext cx="7621449" cy="48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53598"/>
      </p:ext>
    </p:extLst>
  </p:cSld>
  <p:clrMapOvr>
    <a:masterClrMapping/>
  </p:clrMapOvr>
  <p:transition spd="slow" advTm="6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093BE-C70D-A65A-56B4-63A6BBC11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921" y="618914"/>
            <a:ext cx="7011555" cy="44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8990"/>
      </p:ext>
    </p:extLst>
  </p:cSld>
  <p:clrMapOvr>
    <a:masterClrMapping/>
  </p:clrMapOvr>
  <p:transition spd="slow" advTm="6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2D849-FC6B-54DD-55B7-20CFEF8AF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085" y="172601"/>
            <a:ext cx="3845499" cy="5516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5A1AF-1C4F-B39E-BFAE-078CB23F9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354" y="181273"/>
            <a:ext cx="4155850" cy="55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0666"/>
      </p:ext>
    </p:extLst>
  </p:cSld>
  <p:clrMapOvr>
    <a:masterClrMapping/>
  </p:clrMapOvr>
  <p:transition spd="slow" advTm="6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CE">
            <a:alpha val="40000"/>
          </a:srgbClr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0" y="5939400"/>
            <a:ext cx="12192000" cy="893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" y="5213924"/>
            <a:ext cx="1544641" cy="14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3051544" y="3280428"/>
            <a:ext cx="6103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ook cover with a group of children&#10;&#10;Description automatically generated">
            <a:extLst>
              <a:ext uri="{FF2B5EF4-FFF2-40B4-BE49-F238E27FC236}">
                <a16:creationId xmlns:a16="http://schemas.microsoft.com/office/drawing/2014/main" id="{1C69EB3F-58CE-EDB0-340B-F09D49CA1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401" y="269823"/>
            <a:ext cx="3366799" cy="5390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2FF04-5E89-5DBF-1DB3-196892EE6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115" y="271558"/>
            <a:ext cx="3453809" cy="53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981"/>
      </p:ext>
    </p:extLst>
  </p:cSld>
  <p:clrMapOvr>
    <a:masterClrMapping/>
  </p:clrMapOvr>
  <p:transition spd="slow" advTm="60000"/>
</p:sld>
</file>

<file path=ppt/theme/theme1.xml><?xml version="1.0" encoding="utf-8"?>
<a:theme xmlns:a="http://schemas.openxmlformats.org/drawingml/2006/main" name="D&amp;A Theme 2021">
  <a:themeElements>
    <a:clrScheme name="Simple Light">
      <a:dk1>
        <a:srgbClr val="2B2B73"/>
      </a:dk1>
      <a:lt1>
        <a:srgbClr val="FCCCC7"/>
      </a:lt1>
      <a:dk2>
        <a:srgbClr val="7373E5"/>
      </a:dk2>
      <a:lt2>
        <a:srgbClr val="E9EFF6"/>
      </a:lt2>
      <a:accent1>
        <a:srgbClr val="FF5240"/>
      </a:accent1>
      <a:accent2>
        <a:srgbClr val="1F1F38"/>
      </a:accent2>
      <a:accent3>
        <a:srgbClr val="FFFFFF"/>
      </a:accent3>
      <a:accent4>
        <a:srgbClr val="FFAB40"/>
      </a:accent4>
      <a:accent5>
        <a:srgbClr val="0097A7"/>
      </a:accent5>
      <a:accent6>
        <a:srgbClr val="FCCCC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0D042FAC76FE40816380113441E9DC" ma:contentTypeVersion="12" ma:contentTypeDescription="Create a new document." ma:contentTypeScope="" ma:versionID="9a1070fadf2faf1198eb12e472731967">
  <xsd:schema xmlns:xsd="http://www.w3.org/2001/XMLSchema" xmlns:xs="http://www.w3.org/2001/XMLSchema" xmlns:p="http://schemas.microsoft.com/office/2006/metadata/properties" xmlns:ns2="95cf2c53-5e60-4d8e-b8e0-da7a5b853f5f" xmlns:ns3="ab81f21f-4103-4e65-aaa6-48a3278a3f27" targetNamespace="http://schemas.microsoft.com/office/2006/metadata/properties" ma:root="true" ma:fieldsID="c3d153bd6420bf6b38bee9c608e4b3c3" ns2:_="" ns3:_="">
    <xsd:import namespace="95cf2c53-5e60-4d8e-b8e0-da7a5b853f5f"/>
    <xsd:import namespace="ab81f21f-4103-4e65-aaa6-48a3278a3f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f2c53-5e60-4d8e-b8e0-da7a5b853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74bef8d-0c80-4c60-93ab-b2b981eb29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1f21f-4103-4e65-aaa6-48a3278a3f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bd6f37e-1a84-4cac-98d0-6bb91155c8f4}" ma:internalName="TaxCatchAll" ma:showField="CatchAllData" ma:web="ab81f21f-4103-4e65-aaa6-48a3278a3f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81f21f-4103-4e65-aaa6-48a3278a3f27" xsi:nil="true"/>
    <lcf76f155ced4ddcb4097134ff3c332f xmlns="95cf2c53-5e60-4d8e-b8e0-da7a5b853f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C2E186-3509-4D9D-9544-7A966674ED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632028-0824-45C7-8903-A4C8BDBF92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cf2c53-5e60-4d8e-b8e0-da7a5b853f5f"/>
    <ds:schemaRef ds:uri="ab81f21f-4103-4e65-aaa6-48a3278a3f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8296DD-3701-494F-8A87-6D16998C0B84}">
  <ds:schemaRefs>
    <ds:schemaRef ds:uri="95cf2c53-5e60-4d8e-b8e0-da7a5b853f5f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ab81f21f-4103-4e65-aaa6-48a3278a3f27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Widescreen</PresentationFormat>
  <Paragraphs>39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D&amp;A Theme 2021</vt:lpstr>
      <vt:lpstr>Inclusive education as a human rights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Special Educational Needs and Disabilities (SEND) Conference</dc:title>
  <dc:creator>Jemima Roche-Kelly</dc:creator>
  <cp:lastModifiedBy>Artemi Sakellariadis</cp:lastModifiedBy>
  <cp:revision>4</cp:revision>
  <dcterms:created xsi:type="dcterms:W3CDTF">2022-10-18T10:33:47Z</dcterms:created>
  <dcterms:modified xsi:type="dcterms:W3CDTF">2024-03-21T01:17:37Z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0x0101009A0D042FAC76FE40816380113441E9DC</vt:lpwstr>
  </property>
</Properties>
</file>